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7"/>
  </p:notesMasterIdLst>
  <p:sldIdLst>
    <p:sldId id="301" r:id="rId2"/>
    <p:sldId id="329" r:id="rId3"/>
    <p:sldId id="330" r:id="rId4"/>
    <p:sldId id="323" r:id="rId5"/>
    <p:sldId id="304" r:id="rId6"/>
    <p:sldId id="308" r:id="rId7"/>
    <p:sldId id="326" r:id="rId8"/>
    <p:sldId id="327" r:id="rId9"/>
    <p:sldId id="310" r:id="rId10"/>
    <p:sldId id="311" r:id="rId11"/>
    <p:sldId id="312" r:id="rId12"/>
    <p:sldId id="313" r:id="rId13"/>
    <p:sldId id="316" r:id="rId14"/>
    <p:sldId id="317" r:id="rId15"/>
    <p:sldId id="320"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581" autoAdjust="0"/>
  </p:normalViewPr>
  <p:slideViewPr>
    <p:cSldViewPr>
      <p:cViewPr>
        <p:scale>
          <a:sx n="75" d="100"/>
          <a:sy n="75" d="100"/>
        </p:scale>
        <p:origin x="-1824" y="-3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81BE956-0F16-4EC6-9613-A1F78B56AABA}" type="datetimeFigureOut">
              <a:rPr lang="en-US"/>
              <a:pPr>
                <a:defRPr/>
              </a:pPr>
              <a:t>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889B188D-CF52-4149-A2AE-54D43A135F63}" type="slidenum">
              <a:rPr lang="en-US"/>
              <a:pPr>
                <a:defRPr/>
              </a:pPr>
              <a:t>‹#›</a:t>
            </a:fld>
            <a:endParaRPr lang="en-US"/>
          </a:p>
        </p:txBody>
      </p:sp>
    </p:spTree>
    <p:extLst>
      <p:ext uri="{BB962C8B-B14F-4D97-AF65-F5344CB8AC3E}">
        <p14:creationId xmlns:p14="http://schemas.microsoft.com/office/powerpoint/2010/main" val="19607146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PT" smtClean="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C564575-E7A6-4581-8BB4-9DF3F709F4FE}"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PT" smtClean="0"/>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7AC2966-6745-474D-8ECD-361B6CCCCC33}"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PT" smtClean="0"/>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5207349-BFDF-4992-AE1B-EB55ABB3E4CB}"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PT" smtClean="0"/>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574950C-76A6-4B76-B556-79215A2765CD}"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PT" smtClean="0"/>
          </a:p>
        </p:txBody>
      </p:sp>
      <p:sp>
        <p:nvSpPr>
          <p:cNvPr id="604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C046A-0C00-4E4A-94C6-82BEF4A9F922}"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PT" smtClean="0"/>
          </a:p>
        </p:txBody>
      </p:sp>
      <p:sp>
        <p:nvSpPr>
          <p:cNvPr id="614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CCA8F35-E8F5-45A4-B4DA-0BD7C63DDDC0}"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PT" smtClean="0"/>
          </a:p>
        </p:txBody>
      </p:sp>
      <p:sp>
        <p:nvSpPr>
          <p:cNvPr id="624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6C98674-9933-464D-AA43-CA0E41D648B4}" type="slidenum">
              <a:rPr lang="en-US" smtClean="0"/>
              <a:pPr/>
              <a:t>15</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As caregivers die, the burden of care falls to extended families, communities, and community based organizations</a:t>
            </a:r>
          </a:p>
          <a:p>
            <a:pPr eaLnBrk="1" hangingPunct="1">
              <a:spcBef>
                <a:spcPct val="0"/>
              </a:spcBef>
            </a:pPr>
            <a:endParaRPr lang="pt-PT"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D3DBF18-B4B9-46CE-8AD7-FA3A2C999B24}"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As caregivers die, the burden of care falls to extended families, communities, and community based organizations</a:t>
            </a:r>
          </a:p>
          <a:p>
            <a:pPr eaLnBrk="1" hangingPunct="1">
              <a:spcBef>
                <a:spcPct val="0"/>
              </a:spcBef>
            </a:pPr>
            <a:endParaRPr lang="pt-PT"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D3DBF18-B4B9-46CE-8AD7-FA3A2C999B24}"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PT"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57958F7-F40C-44CB-AF65-1DCFA0FBAC33}"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PT" smtClean="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A1E855A-5098-470A-ACA8-53BB95F3047E}"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PT" smtClean="0"/>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2C7E5BA-E489-4376-A6CB-16ECDDE7A0E2}"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PT" smtClean="0"/>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587C6AD-F12D-440F-8A5F-1428CBFF82D7}"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PT"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6E10176-B9EC-4749-BDA5-E8A65DE821E0}"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PT"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5223B0-B596-4CC4-B6B2-DA8B664B5D06}"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fld id="{D83F136B-2CA7-49CA-A091-DDAD4B602A23}" type="datetime1">
              <a:rPr lang="en-US"/>
              <a:pPr>
                <a:defRPr/>
              </a:pPr>
              <a:t>2/8/2014</a:t>
            </a:fld>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EBF32370-5DAE-444F-BFF5-17F7017042B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8" descr="AFRI6751_Stationary_PPT-banner"/>
          <p:cNvPicPr>
            <a:picLocks noChangeAspect="1" noChangeArrowheads="1"/>
          </p:cNvPicPr>
          <p:nvPr userDrawn="1"/>
        </p:nvPicPr>
        <p:blipFill>
          <a:blip r:embed="rId2" cstate="print"/>
          <a:srcRect/>
          <a:stretch>
            <a:fillRect/>
          </a:stretch>
        </p:blipFill>
        <p:spPr bwMode="auto">
          <a:xfrm>
            <a:off x="0" y="6051550"/>
            <a:ext cx="9144000" cy="806450"/>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Date Placeholder 3"/>
          <p:cNvSpPr>
            <a:spLocks noGrp="1"/>
          </p:cNvSpPr>
          <p:nvPr>
            <p:ph type="dt" sz="half" idx="10"/>
          </p:nvPr>
        </p:nvSpPr>
        <p:spPr/>
        <p:txBody>
          <a:bodyPr/>
          <a:lstStyle>
            <a:lvl1pPr>
              <a:defRPr/>
            </a:lvl1pPr>
          </a:lstStyle>
          <a:p>
            <a:pPr>
              <a:defRPr/>
            </a:pPr>
            <a:fld id="{12178D7C-2821-498A-9F50-48E3B82085BC}" type="datetime1">
              <a:rPr lang="en-US"/>
              <a:pPr>
                <a:defRPr/>
              </a:pPr>
              <a:t>2/8/2014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553200" y="6248400"/>
            <a:ext cx="2133600" cy="457200"/>
          </a:xfrm>
          <a:prstGeom prst="rect">
            <a:avLst/>
          </a:prstGeom>
        </p:spPr>
        <p:txBody>
          <a:bodyPr/>
          <a:lstStyle>
            <a:lvl1pPr>
              <a:defRPr/>
            </a:lvl1pPr>
          </a:lstStyle>
          <a:p>
            <a:pPr>
              <a:defRPr/>
            </a:pPr>
            <a:fld id="{B9525D53-14C1-4D5D-8230-9DE4603324EF}"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9753C6D4-DC76-4C9E-B1D2-47E6C91873EE}" type="datetime1">
              <a:rPr lang="en-US"/>
              <a:pPr>
                <a:defRPr/>
              </a:pPr>
              <a:t>2/8/2014</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D8E1953-A1A4-4216-A987-B647D171050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66738" y="1752600"/>
            <a:ext cx="80010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66738" y="3962400"/>
            <a:ext cx="80010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6245225"/>
            <a:ext cx="1981200" cy="47625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5225"/>
            <a:ext cx="1981200" cy="476250"/>
          </a:xfrm>
          <a:prstGeom prst="rect">
            <a:avLst/>
          </a:prstGeom>
        </p:spPr>
        <p:txBody>
          <a:bodyPr/>
          <a:lstStyle>
            <a:lvl1pPr>
              <a:defRPr/>
            </a:lvl1pPr>
          </a:lstStyle>
          <a:p>
            <a:pPr>
              <a:defRPr/>
            </a:pPr>
            <a:fld id="{0F5C8D43-BE2C-460B-B9E9-CA85EAC3612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fld id="{D4980C4D-2516-406F-BAD5-951465A8B4E1}" type="datetime1">
              <a:rPr lang="en-US"/>
              <a:pPr>
                <a:defRPr/>
              </a:pPr>
              <a:t>2/8/2014</a:t>
            </a:fld>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Slide Number Placeholder 6"/>
          <p:cNvSpPr>
            <a:spLocks noGrp="1" noChangeArrowheads="1"/>
          </p:cNvSpPr>
          <p:nvPr>
            <p:ph type="sldNum" sz="quarter" idx="12"/>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0F2A7F6B-2E39-4854-B204-FF7D86BE71E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fld id="{D9DD9D20-148B-4965-9A2A-ED518E7CE33D}" type="datetime1">
              <a:rPr lang="en-US"/>
              <a:pPr>
                <a:defRPr/>
              </a:pPr>
              <a:t>2/8/2014</a:t>
            </a:fld>
            <a:endParaRPr lang="en-US" dirty="0"/>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AFA5CF3-23FC-4881-894D-A5E11FCB8F0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fld id="{601278F3-C749-4B2A-939E-B70B33BF625B}" type="datetime1">
              <a:rPr lang="en-US"/>
              <a:pPr>
                <a:defRPr/>
              </a:pPr>
              <a:t>2/8/2014</a:t>
            </a:fld>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91816C50-F117-4D52-A522-BABE3BCF6A9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fld id="{C31CF580-C2D4-41E7-957C-389B7558ACFA}" type="datetime1">
              <a:rPr lang="en-US"/>
              <a:pPr>
                <a:defRPr/>
              </a:pPr>
              <a:t>2/8/2014</a:t>
            </a:fld>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91AF6DA0-9A18-4A41-979C-B5A038DE245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fld id="{E9C21A2E-1DA5-47C6-ACA7-D21CDB193A3C}" type="datetime1">
              <a:rPr lang="en-US"/>
              <a:pPr>
                <a:defRPr/>
              </a:pPr>
              <a:t>2/8/2014</a:t>
            </a:fld>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Slide Number Placeholder 6"/>
          <p:cNvSpPr>
            <a:spLocks noGrp="1" noChangeArrowheads="1"/>
          </p:cNvSpPr>
          <p:nvPr>
            <p:ph type="sldNum" sz="quarter" idx="12"/>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CD0C063-3CC1-4380-9F8A-9A56ADC6D4D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fld id="{AC55F9D4-D035-4D4D-B423-7A5E9F452800}" type="datetime1">
              <a:rPr lang="en-US"/>
              <a:pPr>
                <a:defRPr/>
              </a:pPr>
              <a:t>2/8/2014</a:t>
            </a:fld>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Slide Number Placeholder 6"/>
          <p:cNvSpPr>
            <a:spLocks noGrp="1" noChangeArrowheads="1"/>
          </p:cNvSpPr>
          <p:nvPr>
            <p:ph type="sldNum" sz="quarter" idx="12"/>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05F36E6-CA29-4093-B911-6CDA0E000AE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fld id="{DAC580D4-675D-44D1-A0DC-A1E9D23D413D}" type="datetime1">
              <a:rPr lang="en-US"/>
              <a:pPr>
                <a:defRPr/>
              </a:pPr>
              <a:t>2/8/2014</a:t>
            </a:fld>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E77F277-1EB2-4434-85F4-E03D8880EEC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fld id="{2DC3CA45-0AB2-4066-8DBF-75EBEAFF0506}" type="datetime1">
              <a:rPr lang="en-US"/>
              <a:pPr>
                <a:defRPr/>
              </a:pPr>
              <a:t>2/8/2014</a:t>
            </a:fld>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8D5C316-52B7-406B-8DB4-9C89F9395C9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5956"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000"/>
            </a:lvl1pPr>
          </a:lstStyle>
          <a:p>
            <a:pPr>
              <a:defRPr/>
            </a:pPr>
            <a:fld id="{B22611C4-6DC2-4DD4-8DFC-64BD6D6549A5}" type="datetime1">
              <a:rPr lang="en-US"/>
              <a:pPr>
                <a:defRPr/>
              </a:pPr>
              <a:t>2/8/2014</a:t>
            </a:fld>
            <a:endParaRPr lang="en-US" dirty="0"/>
          </a:p>
        </p:txBody>
      </p:sp>
      <p:sp>
        <p:nvSpPr>
          <p:cNvPr id="12595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US"/>
          </a:p>
        </p:txBody>
      </p:sp>
      <p:sp>
        <p:nvSpPr>
          <p:cNvPr id="125959" name="Rectangle 7"/>
          <p:cNvSpPr>
            <a:spLocks noChangeArrowheads="1"/>
          </p:cNvSpPr>
          <p:nvPr/>
        </p:nvSpPr>
        <p:spPr bwMode="auto">
          <a:xfrm>
            <a:off x="0" y="0"/>
            <a:ext cx="228600" cy="2286000"/>
          </a:xfrm>
          <a:prstGeom prst="rect">
            <a:avLst/>
          </a:prstGeom>
          <a:solidFill>
            <a:schemeClr val="bg2"/>
          </a:solidFill>
          <a:ln w="9525">
            <a:noFill/>
            <a:miter lim="800000"/>
            <a:headEnd/>
            <a:tailEnd/>
          </a:ln>
          <a:effectLst/>
        </p:spPr>
        <p:txBody>
          <a:bodyPr wrap="none" anchor="ctr"/>
          <a:lstStyle/>
          <a:p>
            <a:pPr algn="ctr">
              <a:defRPr/>
            </a:pPr>
            <a:endParaRPr lang="en-US" sz="2400" dirty="0">
              <a:latin typeface="Times New Roman" pitchFamily="18" charset="0"/>
            </a:endParaRPr>
          </a:p>
        </p:txBody>
      </p:sp>
      <p:sp>
        <p:nvSpPr>
          <p:cNvPr id="125960" name="Line 8"/>
          <p:cNvSpPr>
            <a:spLocks noChangeShapeType="1"/>
          </p:cNvSpPr>
          <p:nvPr/>
        </p:nvSpPr>
        <p:spPr bwMode="auto">
          <a:xfrm>
            <a:off x="457200" y="1447800"/>
            <a:ext cx="8077200" cy="0"/>
          </a:xfrm>
          <a:prstGeom prst="line">
            <a:avLst/>
          </a:prstGeom>
          <a:noFill/>
          <a:ln w="19050">
            <a:solidFill>
              <a:schemeClr val="tx2"/>
            </a:solidFill>
            <a:round/>
            <a:headEnd/>
            <a:tailEnd/>
          </a:ln>
          <a:effectLst/>
        </p:spPr>
        <p:txBody>
          <a:bodyPr/>
          <a:lstStyle/>
          <a:p>
            <a:pPr algn="ctr">
              <a:defRPr/>
            </a:pPr>
            <a:endParaRPr lang="en-US" dirty="0"/>
          </a:p>
        </p:txBody>
      </p:sp>
      <p:sp>
        <p:nvSpPr>
          <p:cNvPr id="125961" name="Rectangle 9"/>
          <p:cNvSpPr>
            <a:spLocks noChangeArrowheads="1"/>
          </p:cNvSpPr>
          <p:nvPr/>
        </p:nvSpPr>
        <p:spPr bwMode="auto">
          <a:xfrm>
            <a:off x="0" y="2286000"/>
            <a:ext cx="228600" cy="2286000"/>
          </a:xfrm>
          <a:prstGeom prst="rect">
            <a:avLst/>
          </a:prstGeom>
          <a:solidFill>
            <a:schemeClr val="accent2"/>
          </a:solidFill>
          <a:ln w="9525">
            <a:noFill/>
            <a:miter lim="800000"/>
            <a:headEnd/>
            <a:tailEnd/>
          </a:ln>
          <a:effectLst/>
        </p:spPr>
        <p:txBody>
          <a:bodyPr wrap="none" anchor="ctr"/>
          <a:lstStyle/>
          <a:p>
            <a:pPr algn="ctr">
              <a:defRPr/>
            </a:pPr>
            <a:endParaRPr lang="en-US" sz="2400" dirty="0">
              <a:latin typeface="Times New Roman" pitchFamily="18" charset="0"/>
            </a:endParaRPr>
          </a:p>
        </p:txBody>
      </p:sp>
      <p:sp>
        <p:nvSpPr>
          <p:cNvPr id="125962" name="Rectangle 10"/>
          <p:cNvSpPr>
            <a:spLocks noChangeArrowheads="1"/>
          </p:cNvSpPr>
          <p:nvPr/>
        </p:nvSpPr>
        <p:spPr bwMode="auto">
          <a:xfrm>
            <a:off x="0" y="4572000"/>
            <a:ext cx="228600" cy="2286000"/>
          </a:xfrm>
          <a:prstGeom prst="rect">
            <a:avLst/>
          </a:prstGeom>
          <a:solidFill>
            <a:schemeClr val="tx2"/>
          </a:solidFill>
          <a:ln w="9525">
            <a:noFill/>
            <a:miter lim="800000"/>
            <a:headEnd/>
            <a:tailEnd/>
          </a:ln>
          <a:effectLst/>
        </p:spPr>
        <p:txBody>
          <a:bodyPr wrap="none" anchor="ctr"/>
          <a:lstStyle/>
          <a:p>
            <a:pPr algn="ctr">
              <a:defRPr/>
            </a:pPr>
            <a:endParaRPr lang="en-US" sz="2400" dirty="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defRPr>
      </a:lvl2pPr>
      <a:lvl3pPr algn="l" rtl="0" eaLnBrk="0" fontAlgn="base" hangingPunct="0">
        <a:spcBef>
          <a:spcPct val="0"/>
        </a:spcBef>
        <a:spcAft>
          <a:spcPct val="0"/>
        </a:spcAft>
        <a:defRPr sz="4400">
          <a:solidFill>
            <a:schemeClr val="tx2"/>
          </a:solidFill>
          <a:latin typeface="Garamond" pitchFamily="18" charset="0"/>
        </a:defRPr>
      </a:lvl3pPr>
      <a:lvl4pPr algn="l" rtl="0" eaLnBrk="0" fontAlgn="base" hangingPunct="0">
        <a:spcBef>
          <a:spcPct val="0"/>
        </a:spcBef>
        <a:spcAft>
          <a:spcPct val="0"/>
        </a:spcAft>
        <a:defRPr sz="4400">
          <a:solidFill>
            <a:schemeClr val="tx2"/>
          </a:solidFill>
          <a:latin typeface="Garamond" pitchFamily="18" charset="0"/>
        </a:defRPr>
      </a:lvl4pPr>
      <a:lvl5pPr algn="l" rtl="0" eaLnBrk="0" fontAlgn="base" hangingPunct="0">
        <a:spcBef>
          <a:spcPct val="0"/>
        </a:spcBef>
        <a:spcAft>
          <a:spcPct val="0"/>
        </a:spcAft>
        <a:defRPr sz="4400">
          <a:solidFill>
            <a:schemeClr val="tx2"/>
          </a:solidFill>
          <a:latin typeface="Garamond" pitchFamily="18" charset="0"/>
        </a:defRPr>
      </a:lvl5pPr>
      <a:lvl6pPr marL="457200" algn="l" rtl="0" eaLnBrk="1" fontAlgn="base" hangingPunct="1">
        <a:spcBef>
          <a:spcPct val="0"/>
        </a:spcBef>
        <a:spcAft>
          <a:spcPct val="0"/>
        </a:spcAft>
        <a:defRPr sz="4400">
          <a:solidFill>
            <a:schemeClr val="tx2"/>
          </a:solidFill>
          <a:latin typeface="Garamond" pitchFamily="18" charset="0"/>
        </a:defRPr>
      </a:lvl6pPr>
      <a:lvl7pPr marL="914400" algn="l" rtl="0" eaLnBrk="1" fontAlgn="base" hangingPunct="1">
        <a:spcBef>
          <a:spcPct val="0"/>
        </a:spcBef>
        <a:spcAft>
          <a:spcPct val="0"/>
        </a:spcAft>
        <a:defRPr sz="4400">
          <a:solidFill>
            <a:schemeClr val="tx2"/>
          </a:solidFill>
          <a:latin typeface="Garamond" pitchFamily="18" charset="0"/>
        </a:defRPr>
      </a:lvl7pPr>
      <a:lvl8pPr marL="1371600" algn="l" rtl="0" eaLnBrk="1" fontAlgn="base" hangingPunct="1">
        <a:spcBef>
          <a:spcPct val="0"/>
        </a:spcBef>
        <a:spcAft>
          <a:spcPct val="0"/>
        </a:spcAft>
        <a:defRPr sz="4400">
          <a:solidFill>
            <a:schemeClr val="tx2"/>
          </a:solidFill>
          <a:latin typeface="Garamond" pitchFamily="18" charset="0"/>
        </a:defRPr>
      </a:lvl8pPr>
      <a:lvl9pPr marL="1828800" algn="l" rtl="0" eaLnBrk="1" fontAlgn="base" hangingPunct="1">
        <a:spcBef>
          <a:spcPct val="0"/>
        </a:spcBef>
        <a:spcAft>
          <a:spcPct val="0"/>
        </a:spcAft>
        <a:defRPr sz="44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n"/>
        <a:defRPr sz="2400">
          <a:solidFill>
            <a:schemeClr val="tx1"/>
          </a:solidFill>
          <a:latin typeface="+mn-lt"/>
        </a:defRPr>
      </a:lvl2pPr>
      <a:lvl3pPr marL="1143000" indent="-228600" algn="l" rtl="0" eaLnBrk="0" fontAlgn="base" hangingPunct="0">
        <a:spcBef>
          <a:spcPct val="20000"/>
        </a:spcBef>
        <a:spcAft>
          <a:spcPct val="0"/>
        </a:spcAft>
        <a:buClr>
          <a:schemeClr val="accent1"/>
        </a:buClr>
        <a:buSzPct val="65000"/>
        <a:buFont typeface="Wingdings" pitchFamily="2" charset="2"/>
        <a:buChar char="p"/>
        <a:defRPr sz="2000">
          <a:solidFill>
            <a:schemeClr val="tx1"/>
          </a:solidFill>
          <a:latin typeface="+mn-lt"/>
        </a:defRPr>
      </a:lvl3pPr>
      <a:lvl4pPr marL="16002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SzPct val="80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0.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685800" y="0"/>
            <a:ext cx="7772400" cy="1384300"/>
          </a:xfrm>
          <a:prstGeom prst="rect">
            <a:avLst/>
          </a:prstGeom>
          <a:noFill/>
          <a:ln w="12700" cap="sq" cmpd="sng">
            <a:noFill/>
            <a:prstDash val="solid"/>
            <a:miter lim="800000"/>
            <a:headEnd type="none" w="sm" len="sm"/>
            <a:tailEnd type="none" w="sm" len="sm"/>
          </a:ln>
          <a:effectLst/>
        </p:spPr>
        <p:txBody>
          <a:bodyPr anchor="ctr">
            <a:spAutoFit/>
          </a:bodyPr>
          <a:lstStyle/>
          <a:p>
            <a:pPr indent="457200" eaLnBrk="1" hangingPunct="1">
              <a:defRPr/>
            </a:pPr>
            <a:r>
              <a:rPr lang="en-US" sz="2800" b="1" kern="0" dirty="0">
                <a:latin typeface="Times New Roman" pitchFamily="18" charset="0"/>
                <a:ea typeface="Times New Roman" pitchFamily="18" charset="0"/>
                <a:cs typeface="Times New Roman" pitchFamily="18" charset="0"/>
              </a:rPr>
              <a:t>Building Community Awareness of Orphans and Vulnerable Children’s Rights through an Integrated Approach: </a:t>
            </a:r>
            <a:r>
              <a:rPr lang="en-US" sz="2800" b="1" kern="0" dirty="0" err="1">
                <a:latin typeface="Times New Roman" pitchFamily="18" charset="0"/>
                <a:ea typeface="Times New Roman" pitchFamily="18" charset="0"/>
                <a:cs typeface="Times New Roman" pitchFamily="18" charset="0"/>
              </a:rPr>
              <a:t>Africare’s</a:t>
            </a:r>
            <a:r>
              <a:rPr lang="en-US" sz="2800" b="1" kern="0" dirty="0">
                <a:latin typeface="Times New Roman" pitchFamily="18" charset="0"/>
                <a:ea typeface="Times New Roman" pitchFamily="18" charset="0"/>
                <a:cs typeface="Times New Roman" pitchFamily="18" charset="0"/>
              </a:rPr>
              <a:t> COPE Model</a:t>
            </a:r>
            <a:endParaRPr lang="en-US" sz="2800" kern="0" dirty="0">
              <a:latin typeface="Times New Roman" pitchFamily="18" charset="0"/>
              <a:ea typeface="+mj-ea"/>
              <a:cs typeface="Times New Roman" pitchFamily="18" charset="0"/>
            </a:endParaRPr>
          </a:p>
        </p:txBody>
      </p:sp>
      <p:sp>
        <p:nvSpPr>
          <p:cNvPr id="15363" name="Text Box 6"/>
          <p:cNvSpPr txBox="1">
            <a:spLocks noChangeArrowheads="1"/>
          </p:cNvSpPr>
          <p:nvPr/>
        </p:nvSpPr>
        <p:spPr bwMode="auto">
          <a:xfrm>
            <a:off x="1066800" y="4419600"/>
            <a:ext cx="7848600" cy="1016000"/>
          </a:xfrm>
          <a:prstGeom prst="rect">
            <a:avLst/>
          </a:prstGeom>
          <a:noFill/>
          <a:ln w="12700" cap="sq">
            <a:noFill/>
            <a:miter lim="800000"/>
            <a:headEnd type="none" w="sm" len="sm"/>
            <a:tailEnd type="none" w="sm" len="sm"/>
          </a:ln>
        </p:spPr>
        <p:txBody>
          <a:bodyPr>
            <a:spAutoFit/>
          </a:bodyPr>
          <a:lstStyle/>
          <a:p>
            <a:pPr algn="ctr" eaLnBrk="1" hangingPunct="1">
              <a:spcBef>
                <a:spcPct val="50000"/>
              </a:spcBef>
            </a:pPr>
            <a:r>
              <a:rPr lang="en-US" sz="2400" dirty="0">
                <a:latin typeface="Times New Roman" pitchFamily="18" charset="0"/>
                <a:cs typeface="Times New Roman" pitchFamily="18" charset="0"/>
              </a:rPr>
              <a:t>Presented By: Martina </a:t>
            </a:r>
            <a:r>
              <a:rPr lang="en-US" sz="2400" dirty="0" err="1">
                <a:latin typeface="Times New Roman" pitchFamily="18" charset="0"/>
                <a:cs typeface="Times New Roman" pitchFamily="18" charset="0"/>
              </a:rPr>
              <a:t>Forgwe</a:t>
            </a:r>
            <a:r>
              <a:rPr lang="en-US" sz="2400" dirty="0">
                <a:latin typeface="Times New Roman" pitchFamily="18" charset="0"/>
                <a:cs typeface="Times New Roman" pitchFamily="18" charset="0"/>
              </a:rPr>
              <a:t> </a:t>
            </a:r>
          </a:p>
          <a:p>
            <a:pPr algn="ctr" eaLnBrk="1" hangingPunct="1">
              <a:spcBef>
                <a:spcPct val="50000"/>
              </a:spcBef>
            </a:pPr>
            <a:r>
              <a:rPr lang="en-US" sz="2400" dirty="0">
                <a:latin typeface="Times New Roman" pitchFamily="18" charset="0"/>
                <a:cs typeface="Times New Roman" pitchFamily="18" charset="0"/>
              </a:rPr>
              <a:t>Authors: Santino </a:t>
            </a:r>
            <a:r>
              <a:rPr lang="en-US" sz="2400" smtClean="0">
                <a:latin typeface="Times New Roman" pitchFamily="18" charset="0"/>
                <a:cs typeface="Times New Roman" pitchFamily="18" charset="0"/>
              </a:rPr>
              <a:t>Zhakata</a:t>
            </a:r>
            <a:r>
              <a:rPr lang="en-US" sz="2400" dirty="0">
                <a:latin typeface="Times New Roman" pitchFamily="18" charset="0"/>
                <a:cs typeface="Times New Roman" pitchFamily="18" charset="0"/>
              </a:rPr>
              <a:t>, Martina </a:t>
            </a:r>
            <a:r>
              <a:rPr lang="en-US" sz="2400" dirty="0" err="1">
                <a:latin typeface="Times New Roman" pitchFamily="18" charset="0"/>
                <a:cs typeface="Times New Roman" pitchFamily="18" charset="0"/>
              </a:rPr>
              <a:t>Forgwe</a:t>
            </a:r>
            <a:r>
              <a:rPr lang="en-US" sz="2400" dirty="0">
                <a:latin typeface="Times New Roman" pitchFamily="18" charset="0"/>
                <a:cs typeface="Times New Roman" pitchFamily="18" charset="0"/>
              </a:rPr>
              <a:t>, Dr. </a:t>
            </a:r>
            <a:r>
              <a:rPr lang="en-US" sz="2400" dirty="0" err="1">
                <a:latin typeface="Times New Roman" pitchFamily="18" charset="0"/>
                <a:cs typeface="Times New Roman" pitchFamily="18" charset="0"/>
              </a:rPr>
              <a:t>Kechi</a:t>
            </a:r>
            <a:r>
              <a:rPr lang="en-US" sz="2400" dirty="0">
                <a:latin typeface="Times New Roman" pitchFamily="18" charset="0"/>
                <a:cs typeface="Times New Roman" pitchFamily="18" charset="0"/>
              </a:rPr>
              <a:t> Achebe</a:t>
            </a:r>
          </a:p>
        </p:txBody>
      </p:sp>
      <p:pic>
        <p:nvPicPr>
          <p:cNvPr id="15364" name="Picture 5" descr="C:\Users\User\Documents\Photo Bank\PEPFAR photo contest\Youth from Manica Province participate in a experience exchange workshop.JPG"/>
          <p:cNvPicPr>
            <a:picLocks noChangeAspect="1" noChangeArrowheads="1"/>
          </p:cNvPicPr>
          <p:nvPr/>
        </p:nvPicPr>
        <p:blipFill>
          <a:blip r:embed="rId4" cstate="print"/>
          <a:srcRect/>
          <a:stretch>
            <a:fillRect/>
          </a:stretch>
        </p:blipFill>
        <p:spPr bwMode="auto">
          <a:xfrm>
            <a:off x="2514600" y="1524000"/>
            <a:ext cx="4343400" cy="2882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dirty="0" smtClean="0"/>
              <a:t>Results-2</a:t>
            </a:r>
          </a:p>
        </p:txBody>
      </p:sp>
      <p:sp>
        <p:nvSpPr>
          <p:cNvPr id="30723" name="Rectangle 3"/>
          <p:cNvSpPr>
            <a:spLocks noGrp="1" noChangeArrowheads="1"/>
          </p:cNvSpPr>
          <p:nvPr>
            <p:ph type="body" idx="1"/>
          </p:nvPr>
        </p:nvSpPr>
        <p:spPr/>
        <p:txBody>
          <a:bodyPr/>
          <a:lstStyle/>
          <a:p>
            <a:pPr>
              <a:lnSpc>
                <a:spcPct val="90000"/>
              </a:lnSpc>
            </a:pPr>
            <a:r>
              <a:rPr lang="en-US" sz="1600" dirty="0" smtClean="0"/>
              <a:t>17,751 households transformed from economic vulnerablility to independence through IGA</a:t>
            </a:r>
          </a:p>
          <a:p>
            <a:pPr>
              <a:lnSpc>
                <a:spcPct val="90000"/>
              </a:lnSpc>
              <a:buNone/>
            </a:pPr>
            <a:endParaRPr lang="en-US" sz="1600" dirty="0" smtClean="0"/>
          </a:p>
          <a:p>
            <a:pPr>
              <a:lnSpc>
                <a:spcPct val="90000"/>
              </a:lnSpc>
            </a:pPr>
            <a:r>
              <a:rPr lang="en-US" sz="1600" dirty="0" smtClean="0"/>
              <a:t>Birth registration campaigns increased access to civil services, from 38% and 39% of girls and boys in COPE areas to 74% and 75%</a:t>
            </a:r>
          </a:p>
          <a:p>
            <a:pPr>
              <a:lnSpc>
                <a:spcPct val="90000"/>
              </a:lnSpc>
              <a:buNone/>
            </a:pPr>
            <a:endParaRPr lang="en-US" sz="1600" dirty="0" smtClean="0"/>
          </a:p>
          <a:p>
            <a:pPr>
              <a:lnSpc>
                <a:spcPct val="90000"/>
              </a:lnSpc>
            </a:pPr>
            <a:r>
              <a:rPr lang="en-US" sz="1600" dirty="0" smtClean="0"/>
              <a:t>Life skills and psychosocial training provided for teachers to better serve their students</a:t>
            </a:r>
          </a:p>
          <a:p>
            <a:pPr>
              <a:lnSpc>
                <a:spcPct val="90000"/>
              </a:lnSpc>
              <a:buFont typeface="Wingdings" pitchFamily="2" charset="2"/>
              <a:buNone/>
            </a:pPr>
            <a:endParaRPr lang="en-US" sz="1600" dirty="0" smtClean="0"/>
          </a:p>
          <a:p>
            <a:pPr>
              <a:lnSpc>
                <a:spcPct val="90000"/>
              </a:lnSpc>
            </a:pPr>
            <a:r>
              <a:rPr lang="en-US" sz="1600" dirty="0" smtClean="0"/>
              <a:t>Enhanced school performance by OVC as a result of psycho-social support and emotional stability</a:t>
            </a:r>
          </a:p>
          <a:p>
            <a:pPr>
              <a:lnSpc>
                <a:spcPct val="90000"/>
              </a:lnSpc>
              <a:buFont typeface="Wingdings" pitchFamily="2" charset="2"/>
              <a:buNone/>
            </a:pPr>
            <a:endParaRPr lang="en-US" sz="1600" dirty="0" smtClean="0"/>
          </a:p>
          <a:p>
            <a:pPr>
              <a:lnSpc>
                <a:spcPct val="90000"/>
              </a:lnSpc>
            </a:pPr>
            <a:r>
              <a:rPr lang="en-US" sz="1600" dirty="0" smtClean="0"/>
              <a:t>Workforce development and vocational education for older OVC not able to attend formal school</a:t>
            </a:r>
          </a:p>
          <a:p>
            <a:pPr>
              <a:lnSpc>
                <a:spcPct val="90000"/>
              </a:lnSpc>
              <a:buFont typeface="Wingdings" pitchFamily="2" charset="2"/>
              <a:buNone/>
            </a:pPr>
            <a:endParaRPr lang="en-US" sz="1600" dirty="0" smtClean="0"/>
          </a:p>
          <a:p>
            <a:pPr>
              <a:lnSpc>
                <a:spcPct val="90000"/>
              </a:lnSpc>
            </a:pPr>
            <a:r>
              <a:rPr lang="en-US" sz="1600" dirty="0" smtClean="0"/>
              <a:t>Workshop training for CMCs to promote experience-exchange between and to improve child rights curriculum development with schools, government, and CMCs from every province.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mtClean="0"/>
              <a:t>Next Steps</a:t>
            </a:r>
          </a:p>
        </p:txBody>
      </p:sp>
      <p:sp>
        <p:nvSpPr>
          <p:cNvPr id="31747" name="Rectangle 3"/>
          <p:cNvSpPr>
            <a:spLocks noGrp="1" noChangeArrowheads="1"/>
          </p:cNvSpPr>
          <p:nvPr>
            <p:ph type="body" sz="half" idx="1"/>
          </p:nvPr>
        </p:nvSpPr>
        <p:spPr>
          <a:xfrm>
            <a:off x="566738" y="1752600"/>
            <a:ext cx="8001000" cy="4648200"/>
          </a:xfrm>
        </p:spPr>
        <p:txBody>
          <a:bodyPr/>
          <a:lstStyle/>
          <a:p>
            <a:pPr>
              <a:lnSpc>
                <a:spcPct val="90000"/>
              </a:lnSpc>
            </a:pPr>
            <a:r>
              <a:rPr lang="en-US" sz="1800" dirty="0" smtClean="0"/>
              <a:t>Further develop advocacy and communication strategies among CMCs and teachers in child rights, identifying key issues affecting each region, and developing a strategic plan of action</a:t>
            </a:r>
          </a:p>
          <a:p>
            <a:pPr>
              <a:lnSpc>
                <a:spcPct val="90000"/>
              </a:lnSpc>
              <a:buNone/>
            </a:pPr>
            <a:endParaRPr lang="en-US" sz="1800" dirty="0" smtClean="0"/>
          </a:p>
          <a:p>
            <a:pPr>
              <a:lnSpc>
                <a:spcPct val="90000"/>
              </a:lnSpc>
            </a:pPr>
            <a:r>
              <a:rPr lang="en-US" sz="1800" dirty="0" smtClean="0"/>
              <a:t>Develop CMC and school curriculum including basic learning by club members about child rights (identifying common violations; laws of protection; identification of abused children; and referrals to health, counseling and legal and support centers)</a:t>
            </a:r>
          </a:p>
          <a:p>
            <a:pPr>
              <a:lnSpc>
                <a:spcPct val="90000"/>
              </a:lnSpc>
              <a:buNone/>
            </a:pPr>
            <a:endParaRPr lang="en-US" sz="1800" dirty="0" smtClean="0"/>
          </a:p>
          <a:p>
            <a:pPr>
              <a:lnSpc>
                <a:spcPct val="90000"/>
              </a:lnSpc>
            </a:pPr>
            <a:r>
              <a:rPr lang="en-US" sz="1800" dirty="0" smtClean="0"/>
              <a:t>Trained teachers will receive materials on child rights, child protection, and referral mechanisms to coordinate school and provincial level functions on child rights issues</a:t>
            </a:r>
          </a:p>
          <a:p>
            <a:pPr>
              <a:lnSpc>
                <a:spcPct val="90000"/>
              </a:lnSpc>
              <a:buNone/>
            </a:pPr>
            <a:endParaRPr lang="en-US" sz="1800" dirty="0" smtClean="0"/>
          </a:p>
          <a:p>
            <a:pPr>
              <a:lnSpc>
                <a:spcPct val="90000"/>
              </a:lnSpc>
            </a:pPr>
            <a:r>
              <a:rPr lang="en-US" sz="1800" dirty="0" smtClean="0"/>
              <a:t>They will also be trained on how to produce and disseminate community sensitization information through composing and recording music, theatre, poetry, and debates</a:t>
            </a:r>
            <a:endParaRPr lang="pt-PT" sz="1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smtClean="0"/>
              <a:t>Lessons Learned</a:t>
            </a:r>
          </a:p>
        </p:txBody>
      </p:sp>
      <p:sp>
        <p:nvSpPr>
          <p:cNvPr id="32771" name="Rectangle 3"/>
          <p:cNvSpPr>
            <a:spLocks noGrp="1" noChangeArrowheads="1"/>
          </p:cNvSpPr>
          <p:nvPr>
            <p:ph type="body" idx="1"/>
          </p:nvPr>
        </p:nvSpPr>
        <p:spPr/>
        <p:txBody>
          <a:bodyPr/>
          <a:lstStyle/>
          <a:p>
            <a:r>
              <a:rPr lang="en-US" sz="2000" dirty="0" smtClean="0"/>
              <a:t>Leveraging support from partners is crucial in ensuring that OVC receive a comprehensive package in all core program areas</a:t>
            </a:r>
          </a:p>
          <a:p>
            <a:pPr>
              <a:buNone/>
            </a:pPr>
            <a:endParaRPr lang="en-US" sz="2000" dirty="0" smtClean="0"/>
          </a:p>
          <a:p>
            <a:r>
              <a:rPr lang="en-US" sz="2000" dirty="0" smtClean="0"/>
              <a:t>Capacity building remains crucial for sustainability of project activities. Continued training of CCCs, SCV and members of the CF will greatly contribute to project sustainability</a:t>
            </a:r>
          </a:p>
          <a:p>
            <a:pPr>
              <a:buNone/>
            </a:pPr>
            <a:endParaRPr lang="en-US" sz="2000" dirty="0" smtClean="0"/>
          </a:p>
          <a:p>
            <a:r>
              <a:rPr lang="en-US" sz="2000" dirty="0" smtClean="0"/>
              <a:t>By focusing policy and service provision on the individual child, we miss the opportunity to draw on and strengthen the structures that are most effective in responding to their needs: the family and communities</a:t>
            </a:r>
            <a:endParaRPr lang="pt-PT" sz="2000" dirty="0" smtClean="0"/>
          </a:p>
          <a:p>
            <a:endParaRPr lang="pt-PT" sz="20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mtClean="0"/>
              <a:t>Challenges</a:t>
            </a:r>
          </a:p>
        </p:txBody>
      </p:sp>
      <p:sp>
        <p:nvSpPr>
          <p:cNvPr id="34819" name="Rectangle 3"/>
          <p:cNvSpPr>
            <a:spLocks noGrp="1" noChangeArrowheads="1"/>
          </p:cNvSpPr>
          <p:nvPr>
            <p:ph type="body" idx="1"/>
          </p:nvPr>
        </p:nvSpPr>
        <p:spPr/>
        <p:txBody>
          <a:bodyPr/>
          <a:lstStyle/>
          <a:p>
            <a:r>
              <a:rPr lang="en-US" sz="2600" dirty="0" smtClean="0"/>
              <a:t>Many district and provincial government officials still do not collect or have access to data on OVC, which was a major gap for effective service delivery</a:t>
            </a:r>
          </a:p>
          <a:p>
            <a:pPr>
              <a:buNone/>
            </a:pPr>
            <a:endParaRPr lang="en-US" sz="2600" dirty="0" smtClean="0"/>
          </a:p>
          <a:p>
            <a:r>
              <a:rPr lang="en-US" sz="2600" dirty="0" smtClean="0"/>
              <a:t>It is necessary to conduct field level visits to monitor the quality of services provided</a:t>
            </a:r>
          </a:p>
          <a:p>
            <a:pPr>
              <a:buNone/>
            </a:pPr>
            <a:endParaRPr lang="en-US" sz="2600" dirty="0" smtClean="0"/>
          </a:p>
          <a:p>
            <a:r>
              <a:rPr lang="en-US" sz="2600" dirty="0" smtClean="0"/>
              <a:t>It is essential to link caregivers and CCCs to a ready market for IGA</a:t>
            </a:r>
            <a:endParaRPr lang="pt-PT" sz="26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mtClean="0"/>
              <a:t>Conclusion</a:t>
            </a:r>
          </a:p>
        </p:txBody>
      </p:sp>
      <p:sp>
        <p:nvSpPr>
          <p:cNvPr id="35843" name="Rectangle 3"/>
          <p:cNvSpPr>
            <a:spLocks noGrp="1" noChangeArrowheads="1"/>
          </p:cNvSpPr>
          <p:nvPr>
            <p:ph type="body" idx="1"/>
          </p:nvPr>
        </p:nvSpPr>
        <p:spPr/>
        <p:txBody>
          <a:bodyPr/>
          <a:lstStyle/>
          <a:p>
            <a:pPr>
              <a:lnSpc>
                <a:spcPct val="90000"/>
              </a:lnSpc>
            </a:pPr>
            <a:r>
              <a:rPr lang="en-US" sz="2400" smtClean="0"/>
              <a:t>The project’s success is dependent on having committed partnership with community-based institutions such as churches and schools, whose mission is to serve their populations, to enhance the potential to sustain such interventions</a:t>
            </a:r>
            <a:endParaRPr lang="pt-PT" sz="2400" smtClean="0"/>
          </a:p>
          <a:p>
            <a:pPr>
              <a:lnSpc>
                <a:spcPct val="90000"/>
              </a:lnSpc>
            </a:pPr>
            <a:endParaRPr lang="pt-PT" sz="22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6"/>
          <p:cNvSpPr>
            <a:spLocks noGrp="1" noChangeArrowheads="1"/>
          </p:cNvSpPr>
          <p:nvPr>
            <p:ph type="ctrTitle"/>
          </p:nvPr>
        </p:nvSpPr>
        <p:spPr>
          <a:xfrm>
            <a:off x="381000" y="0"/>
            <a:ext cx="7772400" cy="1470025"/>
          </a:xfrm>
        </p:spPr>
        <p:txBody>
          <a:bodyPr/>
          <a:lstStyle/>
          <a:p>
            <a:r>
              <a:rPr lang="en-US" b="1" smtClean="0">
                <a:solidFill>
                  <a:schemeClr val="tx1"/>
                </a:solidFill>
              </a:rPr>
              <a:t>Thank You!</a:t>
            </a:r>
          </a:p>
        </p:txBody>
      </p:sp>
      <p:sp>
        <p:nvSpPr>
          <p:cNvPr id="36867" name="Rectangle 3"/>
          <p:cNvSpPr>
            <a:spLocks noGrp="1" noChangeArrowheads="1"/>
          </p:cNvSpPr>
          <p:nvPr>
            <p:ph type="subTitle" idx="1"/>
          </p:nvPr>
        </p:nvSpPr>
        <p:spPr/>
        <p:txBody>
          <a:bodyPr/>
          <a:lstStyle/>
          <a:p>
            <a:endParaRPr lang="en-US" smtClean="0"/>
          </a:p>
          <a:p>
            <a:endParaRPr lang="en-US" smtClean="0"/>
          </a:p>
        </p:txBody>
      </p:sp>
      <p:pic>
        <p:nvPicPr>
          <p:cNvPr id="36868" name="Picture 3" descr="C:\Users\User\Documents\Photo Bank\PEPFAR photo contest\Youth from Manica Province participate in a experience exchange workshop (5).jpg"/>
          <p:cNvPicPr>
            <a:picLocks noChangeAspect="1" noChangeArrowheads="1"/>
          </p:cNvPicPr>
          <p:nvPr/>
        </p:nvPicPr>
        <p:blipFill>
          <a:blip r:embed="rId3" cstate="print"/>
          <a:srcRect/>
          <a:stretch>
            <a:fillRect/>
          </a:stretch>
        </p:blipFill>
        <p:spPr bwMode="auto">
          <a:xfrm>
            <a:off x="2514600" y="1752600"/>
            <a:ext cx="4419600" cy="38862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3400" dirty="0" smtClean="0"/>
              <a:t>Flora’s Story</a:t>
            </a:r>
          </a:p>
        </p:txBody>
      </p:sp>
      <p:sp>
        <p:nvSpPr>
          <p:cNvPr id="16387" name="Rectangle 3"/>
          <p:cNvSpPr>
            <a:spLocks noGrp="1" noChangeArrowheads="1"/>
          </p:cNvSpPr>
          <p:nvPr>
            <p:ph type="body" idx="1"/>
          </p:nvPr>
        </p:nvSpPr>
        <p:spPr/>
        <p:txBody>
          <a:bodyPr/>
          <a:lstStyle/>
          <a:p>
            <a:pPr>
              <a:lnSpc>
                <a:spcPct val="90000"/>
              </a:lnSpc>
            </a:pPr>
            <a:r>
              <a:rPr lang="en-US" sz="1600" dirty="0" smtClean="0"/>
              <a:t>Flora </a:t>
            </a:r>
            <a:r>
              <a:rPr lang="en-US" sz="1600" dirty="0" err="1" smtClean="0"/>
              <a:t>Tabarira</a:t>
            </a:r>
            <a:r>
              <a:rPr lang="en-US" sz="1600" dirty="0" smtClean="0"/>
              <a:t> is 43 years old</a:t>
            </a:r>
          </a:p>
          <a:p>
            <a:pPr>
              <a:lnSpc>
                <a:spcPct val="90000"/>
              </a:lnSpc>
            </a:pPr>
            <a:endParaRPr lang="en-US" sz="1600" dirty="0" smtClean="0"/>
          </a:p>
          <a:p>
            <a:pPr>
              <a:lnSpc>
                <a:spcPct val="90000"/>
              </a:lnSpc>
            </a:pPr>
            <a:r>
              <a:rPr lang="en-US" sz="1600" dirty="0" smtClean="0"/>
              <a:t>A widow and single mother of 6</a:t>
            </a:r>
          </a:p>
          <a:p>
            <a:pPr>
              <a:lnSpc>
                <a:spcPct val="90000"/>
              </a:lnSpc>
            </a:pPr>
            <a:endParaRPr lang="en-US" sz="1600" dirty="0" smtClean="0"/>
          </a:p>
          <a:p>
            <a:pPr marL="342900" lvl="1" indent="-342900">
              <a:lnSpc>
                <a:spcPct val="90000"/>
              </a:lnSpc>
              <a:buClr>
                <a:schemeClr val="bg2"/>
              </a:buClr>
              <a:buFont typeface="Wingdings" pitchFamily="2" charset="2"/>
              <a:buChar char="p"/>
            </a:pPr>
            <a:r>
              <a:rPr lang="en-US" sz="1600" dirty="0" smtClean="0"/>
              <a:t>Her oldest son, David Jose Paulo, had costly school fees and wanted to study at </a:t>
            </a:r>
            <a:r>
              <a:rPr lang="en-US" sz="1600" dirty="0" err="1" smtClean="0"/>
              <a:t>Chibata</a:t>
            </a:r>
            <a:r>
              <a:rPr lang="en-US" sz="1600" dirty="0" smtClean="0"/>
              <a:t> Primary School Teachers’ College; she could not afford to purchase uniforms and school materials for her younger children</a:t>
            </a:r>
          </a:p>
          <a:p>
            <a:pPr marL="342900" lvl="1" indent="-342900">
              <a:lnSpc>
                <a:spcPct val="90000"/>
              </a:lnSpc>
              <a:buClr>
                <a:schemeClr val="bg2"/>
              </a:buClr>
              <a:buFont typeface="Wingdings" pitchFamily="2" charset="2"/>
              <a:buChar char="p"/>
            </a:pPr>
            <a:endParaRPr lang="en-US" sz="1600" dirty="0" smtClean="0"/>
          </a:p>
          <a:p>
            <a:pPr marL="342900" lvl="1" indent="-342900">
              <a:lnSpc>
                <a:spcPct val="90000"/>
              </a:lnSpc>
              <a:buClr>
                <a:schemeClr val="bg2"/>
              </a:buClr>
              <a:buFont typeface="Wingdings" pitchFamily="2" charset="2"/>
              <a:buChar char="p"/>
            </a:pPr>
            <a:r>
              <a:rPr lang="en-US" sz="1600" dirty="0" smtClean="0"/>
              <a:t>She joined </a:t>
            </a:r>
            <a:r>
              <a:rPr lang="en-US" sz="1600" dirty="0" err="1" smtClean="0"/>
              <a:t>Muzongo</a:t>
            </a:r>
            <a:r>
              <a:rPr lang="en-US" sz="1600" dirty="0" smtClean="0"/>
              <a:t> CCC in 2008 and, as she described, “was born into a new family”</a:t>
            </a:r>
          </a:p>
          <a:p>
            <a:pPr marL="342900" lvl="1" indent="-342900">
              <a:lnSpc>
                <a:spcPct val="90000"/>
              </a:lnSpc>
              <a:buClr>
                <a:schemeClr val="bg2"/>
              </a:buClr>
              <a:buFont typeface="Wingdings" pitchFamily="2" charset="2"/>
              <a:buChar char="p"/>
            </a:pPr>
            <a:endParaRPr lang="en-US" sz="1600" dirty="0" smtClean="0"/>
          </a:p>
          <a:p>
            <a:pPr marL="342900" lvl="1" indent="-342900">
              <a:lnSpc>
                <a:spcPct val="90000"/>
              </a:lnSpc>
              <a:buClr>
                <a:schemeClr val="bg2"/>
              </a:buClr>
              <a:buFont typeface="Wingdings" pitchFamily="2" charset="2"/>
              <a:buChar char="p"/>
            </a:pPr>
            <a:r>
              <a:rPr lang="en-US" sz="1600" dirty="0" smtClean="0"/>
              <a:t>She participated in COPE sponsored IGA, including a chicken raising scheme</a:t>
            </a:r>
          </a:p>
          <a:p>
            <a:pPr marL="342900" lvl="1" indent="-342900">
              <a:lnSpc>
                <a:spcPct val="90000"/>
              </a:lnSpc>
              <a:buClr>
                <a:schemeClr val="bg2"/>
              </a:buClr>
              <a:buFont typeface="Wingdings" pitchFamily="2" charset="2"/>
              <a:buChar char="p"/>
            </a:pPr>
            <a:endParaRPr lang="en-US" sz="1600" dirty="0" smtClean="0"/>
          </a:p>
          <a:p>
            <a:pPr marL="342900" lvl="1" indent="-342900">
              <a:lnSpc>
                <a:spcPct val="90000"/>
              </a:lnSpc>
              <a:buClr>
                <a:schemeClr val="bg2"/>
              </a:buClr>
              <a:buFont typeface="Wingdings" pitchFamily="2" charset="2"/>
              <a:buChar char="p"/>
            </a:pPr>
            <a:r>
              <a:rPr lang="en-US" sz="1600" dirty="0" smtClean="0"/>
              <a:t>From chicken proceeds alone, Flora meets her household needs</a:t>
            </a:r>
          </a:p>
          <a:p>
            <a:pPr marL="342900" lvl="1" indent="-342900">
              <a:lnSpc>
                <a:spcPct val="90000"/>
              </a:lnSpc>
              <a:buClr>
                <a:schemeClr val="bg2"/>
              </a:buClr>
              <a:buNone/>
            </a:pPr>
            <a:endParaRPr lang="en-US" sz="1600" dirty="0" smtClean="0"/>
          </a:p>
          <a:p>
            <a:pPr marL="342900" lvl="1" indent="-342900">
              <a:lnSpc>
                <a:spcPct val="90000"/>
              </a:lnSpc>
              <a:buClr>
                <a:schemeClr val="bg2"/>
              </a:buClr>
              <a:buFont typeface="Wingdings" pitchFamily="2" charset="2"/>
              <a:buChar char="p"/>
            </a:pPr>
            <a:r>
              <a:rPr lang="en-US" sz="1600" dirty="0" smtClean="0"/>
              <a:t>She has sent her son to college and is sensitized to the importance of education for her children</a:t>
            </a:r>
          </a:p>
          <a:p>
            <a:pPr marL="342900" lvl="1" indent="-342900">
              <a:lnSpc>
                <a:spcPct val="90000"/>
              </a:lnSpc>
              <a:buClr>
                <a:schemeClr val="bg2"/>
              </a:buClr>
              <a:buFont typeface="Wingdings" pitchFamily="2" charset="2"/>
              <a:buChar char="p"/>
            </a:pPr>
            <a:endParaRPr lang="en-US" sz="1600" dirty="0" smtClean="0"/>
          </a:p>
          <a:p>
            <a:pPr marL="342900" lvl="1" indent="-342900">
              <a:lnSpc>
                <a:spcPct val="90000"/>
              </a:lnSpc>
              <a:buClr>
                <a:schemeClr val="bg2"/>
              </a:buClr>
              <a:buFont typeface="Wingdings" pitchFamily="2" charset="2"/>
              <a:buChar char="p"/>
            </a:pPr>
            <a:endParaRPr lang="en-US" sz="1600" dirty="0" smtClean="0"/>
          </a:p>
          <a:p>
            <a:pPr marL="342900" lvl="1" indent="-342900">
              <a:lnSpc>
                <a:spcPct val="90000"/>
              </a:lnSpc>
              <a:buClr>
                <a:schemeClr val="bg2"/>
              </a:buClr>
              <a:buFont typeface="Wingdings" pitchFamily="2" charset="2"/>
              <a:buChar char="p"/>
            </a:pPr>
            <a:endParaRPr lang="en-US" sz="1600" dirty="0" smtClean="0"/>
          </a:p>
          <a:p>
            <a:pPr marL="342900" lvl="1" indent="-342900">
              <a:lnSpc>
                <a:spcPct val="90000"/>
              </a:lnSpc>
              <a:buClr>
                <a:schemeClr val="bg2"/>
              </a:buClr>
              <a:buFont typeface="Wingdings" pitchFamily="2" charset="2"/>
              <a:buChar char="p"/>
            </a:pPr>
            <a:endParaRPr lang="en-US" sz="1600" dirty="0" smtClean="0"/>
          </a:p>
          <a:p>
            <a:pPr marL="342900" lvl="1" indent="-342900">
              <a:lnSpc>
                <a:spcPct val="90000"/>
              </a:lnSpc>
              <a:buClr>
                <a:schemeClr val="bg2"/>
              </a:buClr>
              <a:buFont typeface="Wingdings" pitchFamily="2" charset="2"/>
              <a:buChar char="p"/>
            </a:pPr>
            <a:endParaRPr lang="en-US" sz="16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3400" dirty="0" smtClean="0"/>
              <a:t>Introduction &amp; Contextual Framework</a:t>
            </a:r>
          </a:p>
        </p:txBody>
      </p:sp>
      <p:sp>
        <p:nvSpPr>
          <p:cNvPr id="16387" name="Rectangle 3"/>
          <p:cNvSpPr>
            <a:spLocks noGrp="1" noChangeArrowheads="1"/>
          </p:cNvSpPr>
          <p:nvPr>
            <p:ph type="body" idx="1"/>
          </p:nvPr>
        </p:nvSpPr>
        <p:spPr/>
        <p:txBody>
          <a:bodyPr/>
          <a:lstStyle/>
          <a:p>
            <a:pPr>
              <a:lnSpc>
                <a:spcPct val="90000"/>
              </a:lnSpc>
            </a:pPr>
            <a:r>
              <a:rPr lang="en-US" sz="2000" dirty="0" smtClean="0"/>
              <a:t>Sub-Saharan Africa is home to more than 11 million orphans</a:t>
            </a:r>
          </a:p>
          <a:p>
            <a:pPr>
              <a:lnSpc>
                <a:spcPct val="90000"/>
              </a:lnSpc>
              <a:buFont typeface="Wingdings" pitchFamily="2" charset="2"/>
              <a:buNone/>
            </a:pPr>
            <a:endParaRPr lang="en-US" sz="2000" dirty="0" smtClean="0"/>
          </a:p>
          <a:p>
            <a:pPr>
              <a:lnSpc>
                <a:spcPct val="90000"/>
              </a:lnSpc>
            </a:pPr>
            <a:r>
              <a:rPr lang="en-US" sz="2000" dirty="0" smtClean="0"/>
              <a:t>The impact of HIV and AIDS at the household level is particularly pronounced</a:t>
            </a:r>
          </a:p>
          <a:p>
            <a:pPr>
              <a:lnSpc>
                <a:spcPct val="90000"/>
              </a:lnSpc>
              <a:buFont typeface="Wingdings" pitchFamily="2" charset="2"/>
              <a:buNone/>
            </a:pPr>
            <a:endParaRPr lang="en-US" sz="2000" dirty="0" smtClean="0"/>
          </a:p>
          <a:p>
            <a:pPr>
              <a:lnSpc>
                <a:spcPct val="90000"/>
              </a:lnSpc>
            </a:pPr>
            <a:r>
              <a:rPr lang="en-US" sz="2000" dirty="0" smtClean="0"/>
              <a:t>Governments, local and international agencies have made child protection and child rights issues a significant priority of their HIV/AIDS programs, yet the challenges abound</a:t>
            </a:r>
          </a:p>
          <a:p>
            <a:pPr>
              <a:lnSpc>
                <a:spcPct val="90000"/>
              </a:lnSpc>
            </a:pPr>
            <a:endParaRPr lang="en-US" sz="2000" dirty="0" smtClean="0"/>
          </a:p>
          <a:p>
            <a:pPr>
              <a:lnSpc>
                <a:spcPct val="90000"/>
              </a:lnSpc>
            </a:pPr>
            <a:endParaRPr lang="en-US" sz="2100" dirty="0" smtClean="0"/>
          </a:p>
          <a:p>
            <a:pPr>
              <a:lnSpc>
                <a:spcPct val="90000"/>
              </a:lnSpc>
            </a:pPr>
            <a:endParaRPr lang="en-US" sz="21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z="3400" dirty="0" smtClean="0"/>
              <a:t>The Mozambican Case</a:t>
            </a:r>
          </a:p>
        </p:txBody>
      </p:sp>
      <p:sp>
        <p:nvSpPr>
          <p:cNvPr id="17411" name="Rectangle 3"/>
          <p:cNvSpPr>
            <a:spLocks noGrp="1" noChangeArrowheads="1"/>
          </p:cNvSpPr>
          <p:nvPr>
            <p:ph type="body" idx="1"/>
          </p:nvPr>
        </p:nvSpPr>
        <p:spPr>
          <a:xfrm>
            <a:off x="457200" y="1600200"/>
            <a:ext cx="8229600" cy="4648200"/>
          </a:xfrm>
        </p:spPr>
        <p:txBody>
          <a:bodyPr/>
          <a:lstStyle/>
          <a:p>
            <a:pPr lvl="0">
              <a:lnSpc>
                <a:spcPct val="90000"/>
              </a:lnSpc>
              <a:buClr>
                <a:srgbClr val="A3A274"/>
              </a:buClr>
            </a:pPr>
            <a:r>
              <a:rPr lang="en-US" sz="2000" dirty="0" smtClean="0">
                <a:solidFill>
                  <a:srgbClr val="000000"/>
                </a:solidFill>
              </a:rPr>
              <a:t>Mozambique has over 1.2 million OVC, roughly 16% of the total child population</a:t>
            </a:r>
          </a:p>
          <a:p>
            <a:pPr lvl="0">
              <a:lnSpc>
                <a:spcPct val="90000"/>
              </a:lnSpc>
              <a:buClr>
                <a:srgbClr val="A3A274"/>
              </a:buClr>
            </a:pPr>
            <a:endParaRPr lang="en-US" sz="2000" dirty="0" smtClean="0">
              <a:solidFill>
                <a:srgbClr val="000000"/>
              </a:solidFill>
            </a:endParaRPr>
          </a:p>
          <a:p>
            <a:pPr lvl="0">
              <a:buClr>
                <a:srgbClr val="A3A274"/>
              </a:buClr>
            </a:pPr>
            <a:r>
              <a:rPr lang="en-US" sz="2000" dirty="0" smtClean="0">
                <a:solidFill>
                  <a:srgbClr val="000000"/>
                </a:solidFill>
              </a:rPr>
              <a:t>The child marriage rate is among the world’s highest; 36.9% of married girls aged 15 to 19 have limited or no formal education</a:t>
            </a:r>
          </a:p>
          <a:p>
            <a:pPr lvl="0">
              <a:buClr>
                <a:srgbClr val="A3A274"/>
              </a:buClr>
            </a:pPr>
            <a:endParaRPr lang="en-US" sz="2000" dirty="0" smtClean="0">
              <a:solidFill>
                <a:srgbClr val="000000"/>
              </a:solidFill>
            </a:endParaRPr>
          </a:p>
          <a:p>
            <a:pPr lvl="0">
              <a:buClr>
                <a:srgbClr val="A3A274"/>
              </a:buClr>
            </a:pPr>
            <a:r>
              <a:rPr lang="en-US" sz="2000" dirty="0" smtClean="0">
                <a:solidFill>
                  <a:srgbClr val="000000"/>
                </a:solidFill>
              </a:rPr>
              <a:t>Child prostitution is increasing in major cities, rural areas and border towns along key transportation routes</a:t>
            </a:r>
          </a:p>
          <a:p>
            <a:pPr lvl="0">
              <a:buClr>
                <a:srgbClr val="A3A274"/>
              </a:buClr>
            </a:pPr>
            <a:endParaRPr lang="pt-PT" sz="2000" dirty="0" smtClean="0">
              <a:solidFill>
                <a:srgbClr val="000000"/>
              </a:solidFill>
            </a:endParaRPr>
          </a:p>
          <a:p>
            <a:pPr>
              <a:lnSpc>
                <a:spcPct val="90000"/>
              </a:lnSpc>
            </a:pPr>
            <a:r>
              <a:rPr lang="pt-PT" sz="2000" dirty="0" smtClean="0">
                <a:cs typeface="Times New Roman" pitchFamily="18" charset="0"/>
              </a:rPr>
              <a:t>Children are more exposed to risks such as child labor, conflict and detention, and early marriage</a:t>
            </a:r>
          </a:p>
          <a:p>
            <a:pPr>
              <a:lnSpc>
                <a:spcPct val="90000"/>
              </a:lnSpc>
            </a:pPr>
            <a:endParaRPr lang="en-US" sz="2000" dirty="0" smtClean="0"/>
          </a:p>
          <a:p>
            <a:pPr>
              <a:lnSpc>
                <a:spcPct val="90000"/>
              </a:lnSpc>
            </a:pPr>
            <a:endParaRPr lang="en-US" sz="2000" dirty="0" smtClean="0"/>
          </a:p>
          <a:p>
            <a:pPr>
              <a:lnSpc>
                <a:spcPct val="90000"/>
              </a:lnSpc>
            </a:pPr>
            <a:endParaRPr lang="en-US" sz="21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3400" dirty="0" smtClean="0"/>
              <a:t>The Mozambican Case (2)</a:t>
            </a:r>
          </a:p>
        </p:txBody>
      </p:sp>
      <p:sp>
        <p:nvSpPr>
          <p:cNvPr id="18435" name="Rectangle 3"/>
          <p:cNvSpPr>
            <a:spLocks noGrp="1" noChangeArrowheads="1"/>
          </p:cNvSpPr>
          <p:nvPr>
            <p:ph type="body" idx="1"/>
          </p:nvPr>
        </p:nvSpPr>
        <p:spPr>
          <a:xfrm>
            <a:off x="457200" y="1905000"/>
            <a:ext cx="8229600" cy="4530725"/>
          </a:xfrm>
        </p:spPr>
        <p:txBody>
          <a:bodyPr/>
          <a:lstStyle/>
          <a:p>
            <a:pPr>
              <a:lnSpc>
                <a:spcPct val="90000"/>
              </a:lnSpc>
            </a:pPr>
            <a:r>
              <a:rPr lang="pt-PT" sz="2000" dirty="0" smtClean="0">
                <a:cs typeface="Times New Roman" pitchFamily="18" charset="0"/>
              </a:rPr>
              <a:t>OVC’s rights are not taken seriously by adults around them</a:t>
            </a:r>
          </a:p>
          <a:p>
            <a:pPr>
              <a:lnSpc>
                <a:spcPct val="90000"/>
              </a:lnSpc>
            </a:pPr>
            <a:endParaRPr lang="pt-PT" sz="2000" dirty="0" smtClean="0">
              <a:cs typeface="Times New Roman" pitchFamily="18" charset="0"/>
            </a:endParaRPr>
          </a:p>
          <a:p>
            <a:pPr>
              <a:lnSpc>
                <a:spcPct val="90000"/>
              </a:lnSpc>
            </a:pPr>
            <a:r>
              <a:rPr lang="pt-PT" sz="2000" dirty="0" smtClean="0">
                <a:cs typeface="Times New Roman" pitchFamily="18" charset="0"/>
              </a:rPr>
              <a:t>OVC dropout rates are significantly higher</a:t>
            </a:r>
          </a:p>
          <a:p>
            <a:pPr>
              <a:lnSpc>
                <a:spcPct val="90000"/>
              </a:lnSpc>
              <a:defRPr/>
            </a:pPr>
            <a:endParaRPr lang="en-US" sz="2000" dirty="0" smtClean="0"/>
          </a:p>
          <a:p>
            <a:pPr>
              <a:lnSpc>
                <a:spcPct val="90000"/>
              </a:lnSpc>
              <a:defRPr/>
            </a:pPr>
            <a:r>
              <a:rPr lang="en-US" sz="2000" dirty="0" smtClean="0"/>
              <a:t>The Mozambican government has prioritized community-based solutions to support OVC with support from the civil society and international partners.</a:t>
            </a:r>
          </a:p>
          <a:p>
            <a:pPr>
              <a:lnSpc>
                <a:spcPct val="90000"/>
              </a:lnSpc>
              <a:defRPr/>
            </a:pPr>
            <a:endParaRPr lang="en-US" sz="2000" dirty="0" smtClean="0"/>
          </a:p>
          <a:p>
            <a:pPr>
              <a:lnSpc>
                <a:spcPct val="90000"/>
              </a:lnSpc>
              <a:defRPr/>
            </a:pPr>
            <a:r>
              <a:rPr lang="en-US" sz="2000" dirty="0" smtClean="0"/>
              <a:t>The essential services in Mozambique include</a:t>
            </a:r>
          </a:p>
          <a:p>
            <a:pPr lvl="1">
              <a:defRPr/>
            </a:pPr>
            <a:r>
              <a:rPr lang="en-US" sz="1600" dirty="0" smtClean="0"/>
              <a:t>access to education</a:t>
            </a:r>
          </a:p>
          <a:p>
            <a:pPr lvl="1">
              <a:defRPr/>
            </a:pPr>
            <a:r>
              <a:rPr lang="en-US" sz="1600" dirty="0" smtClean="0"/>
              <a:t>nutrition and health care</a:t>
            </a:r>
          </a:p>
          <a:p>
            <a:pPr lvl="1">
              <a:defRPr/>
            </a:pPr>
            <a:r>
              <a:rPr lang="en-US" sz="1600" dirty="0" smtClean="0"/>
              <a:t>income generating activities</a:t>
            </a:r>
          </a:p>
          <a:p>
            <a:pPr lvl="1">
              <a:defRPr/>
            </a:pPr>
            <a:r>
              <a:rPr lang="en-US" sz="1600" dirty="0" smtClean="0"/>
              <a:t>psychosocial support</a:t>
            </a:r>
          </a:p>
          <a:p>
            <a:pPr>
              <a:lnSpc>
                <a:spcPct val="90000"/>
              </a:lnSpc>
            </a:pPr>
            <a:endParaRPr lang="en-US" sz="1600" dirty="0" smtClean="0">
              <a:cs typeface="Times New Roman" pitchFamily="18" charset="0"/>
            </a:endParaRPr>
          </a:p>
          <a:p>
            <a:pPr>
              <a:lnSpc>
                <a:spcPct val="90000"/>
              </a:lnSpc>
            </a:pPr>
            <a:endParaRPr lang="pt-PT" sz="2200" dirty="0" smtClean="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609600"/>
            <a:ext cx="8229600" cy="758825"/>
          </a:xfrm>
        </p:spPr>
        <p:txBody>
          <a:bodyPr/>
          <a:lstStyle/>
          <a:p>
            <a:r>
              <a:rPr lang="en-US" sz="3400" dirty="0" err="1" smtClean="0"/>
              <a:t>Africare’s</a:t>
            </a:r>
            <a:r>
              <a:rPr lang="en-US" sz="3400" dirty="0" smtClean="0"/>
              <a:t> </a:t>
            </a:r>
            <a:r>
              <a:rPr lang="pt-PT" sz="3400" dirty="0" smtClean="0"/>
              <a:t>COPE Model - </a:t>
            </a:r>
            <a:r>
              <a:rPr lang="en-US" sz="3400" dirty="0" smtClean="0"/>
              <a:t>Integrated Approach</a:t>
            </a:r>
          </a:p>
        </p:txBody>
      </p:sp>
      <p:sp>
        <p:nvSpPr>
          <p:cNvPr id="26627" name="Rectangle 3"/>
          <p:cNvSpPr>
            <a:spLocks noGrp="1" noChangeArrowheads="1"/>
          </p:cNvSpPr>
          <p:nvPr>
            <p:ph type="body" idx="1"/>
          </p:nvPr>
        </p:nvSpPr>
        <p:spPr>
          <a:xfrm>
            <a:off x="533400" y="1600200"/>
            <a:ext cx="8229600" cy="4953000"/>
          </a:xfrm>
        </p:spPr>
        <p:txBody>
          <a:bodyPr/>
          <a:lstStyle/>
          <a:p>
            <a:pPr>
              <a:lnSpc>
                <a:spcPct val="80000"/>
              </a:lnSpc>
            </a:pPr>
            <a:r>
              <a:rPr lang="en-US" sz="2000" dirty="0" smtClean="0"/>
              <a:t>The Community-Based Orphan Care, Protection and Empowerment (COPE) project  model was launched in Zimbabwe in 2002, scaled up to Mozambique, Uganda, Rwanda and Tanzania</a:t>
            </a:r>
          </a:p>
          <a:p>
            <a:pPr>
              <a:lnSpc>
                <a:spcPct val="80000"/>
              </a:lnSpc>
              <a:buFont typeface="Wingdings" pitchFamily="2" charset="2"/>
              <a:buNone/>
            </a:pPr>
            <a:endParaRPr lang="en-US" sz="2000" dirty="0" smtClean="0"/>
          </a:p>
          <a:p>
            <a:pPr lvl="0">
              <a:lnSpc>
                <a:spcPct val="80000"/>
              </a:lnSpc>
            </a:pPr>
            <a:r>
              <a:rPr lang="en-US" sz="2000" dirty="0" err="1" smtClean="0">
                <a:solidFill>
                  <a:srgbClr val="000000"/>
                </a:solidFill>
                <a:cs typeface="Times New Roman" pitchFamily="18" charset="0"/>
              </a:rPr>
              <a:t>Africare</a:t>
            </a:r>
            <a:r>
              <a:rPr lang="en-US" sz="2000" dirty="0" smtClean="0">
                <a:solidFill>
                  <a:srgbClr val="000000"/>
                </a:solidFill>
                <a:cs typeface="Times New Roman" pitchFamily="18" charset="0"/>
              </a:rPr>
              <a:t> works in 4 districts of </a:t>
            </a:r>
            <a:r>
              <a:rPr lang="en-US" sz="2000" dirty="0" err="1" smtClean="0">
                <a:solidFill>
                  <a:srgbClr val="000000"/>
                </a:solidFill>
                <a:cs typeface="Times New Roman" pitchFamily="18" charset="0"/>
              </a:rPr>
              <a:t>Manica</a:t>
            </a:r>
            <a:r>
              <a:rPr lang="en-US" sz="2000" dirty="0" smtClean="0">
                <a:solidFill>
                  <a:srgbClr val="000000"/>
                </a:solidFill>
                <a:cs typeface="Times New Roman" pitchFamily="18" charset="0"/>
              </a:rPr>
              <a:t> Province, which has an HIV and AIDS prevalence rate over 16%, among the highest in the country </a:t>
            </a:r>
          </a:p>
          <a:p>
            <a:pPr lvl="0">
              <a:lnSpc>
                <a:spcPct val="80000"/>
              </a:lnSpc>
            </a:pPr>
            <a:endParaRPr lang="en-US" sz="2000" dirty="0" smtClean="0">
              <a:solidFill>
                <a:srgbClr val="000000"/>
              </a:solidFill>
              <a:cs typeface="Times New Roman" pitchFamily="18" charset="0"/>
            </a:endParaRPr>
          </a:p>
          <a:p>
            <a:pPr>
              <a:lnSpc>
                <a:spcPct val="80000"/>
              </a:lnSpc>
            </a:pPr>
            <a:r>
              <a:rPr lang="en-US" sz="2000" dirty="0" smtClean="0"/>
              <a:t>Through five strategic cross-cutting strategic objectives, COPE strengthens the caregivers’ and communities’ (including community-based institutions such as churches, schools, and community organizations) capacities to care for OVC </a:t>
            </a:r>
          </a:p>
          <a:p>
            <a:pPr>
              <a:lnSpc>
                <a:spcPct val="80000"/>
              </a:lnSpc>
            </a:pPr>
            <a:endParaRPr lang="en-US" sz="2000" dirty="0" smtClean="0"/>
          </a:p>
          <a:p>
            <a:pPr>
              <a:lnSpc>
                <a:spcPct val="80000"/>
              </a:lnSpc>
            </a:pPr>
            <a:r>
              <a:rPr lang="en-US" sz="2000" dirty="0" smtClean="0"/>
              <a:t>It promotes shared responsibility of OVC and their caregivers by increasing community capacity to respond to their needs</a:t>
            </a:r>
          </a:p>
          <a:p>
            <a:pPr>
              <a:lnSpc>
                <a:spcPct val="80000"/>
              </a:lnSpc>
            </a:pPr>
            <a:endParaRPr lang="en-US" sz="2000" dirty="0" smtClean="0"/>
          </a:p>
          <a:p>
            <a:pPr>
              <a:lnSpc>
                <a:spcPct val="80000"/>
              </a:lnSpc>
            </a:pPr>
            <a:endParaRPr lang="en-US" sz="2000" dirty="0" smtClean="0"/>
          </a:p>
          <a:p>
            <a:pPr>
              <a:lnSpc>
                <a:spcPct val="80000"/>
              </a:lnSpc>
              <a:buNone/>
            </a:pPr>
            <a:endParaRPr lang="en-US" sz="2000" dirty="0" smtClean="0"/>
          </a:p>
          <a:p>
            <a:pPr>
              <a:lnSpc>
                <a:spcPct val="80000"/>
              </a:lnSpc>
            </a:pPr>
            <a:endParaRPr lang="en-US" sz="19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pt-PT" sz="2800" dirty="0" smtClean="0"/>
              <a:t>Africare’s COPE Model in </a:t>
            </a:r>
            <a:r>
              <a:rPr lang="en-US" sz="2800" dirty="0" smtClean="0"/>
              <a:t>addressing OVC Child Protection Issues </a:t>
            </a:r>
          </a:p>
        </p:txBody>
      </p:sp>
      <p:sp>
        <p:nvSpPr>
          <p:cNvPr id="21507" name="Rectangle 3"/>
          <p:cNvSpPr>
            <a:spLocks noGrp="1" noChangeArrowheads="1"/>
          </p:cNvSpPr>
          <p:nvPr>
            <p:ph type="body" idx="1"/>
          </p:nvPr>
        </p:nvSpPr>
        <p:spPr>
          <a:xfrm>
            <a:off x="457200" y="1524000"/>
            <a:ext cx="8229600" cy="5105400"/>
          </a:xfrm>
        </p:spPr>
        <p:txBody>
          <a:bodyPr/>
          <a:lstStyle/>
          <a:p>
            <a:pPr>
              <a:lnSpc>
                <a:spcPct val="90000"/>
              </a:lnSpc>
              <a:buClr>
                <a:srgbClr val="A3A274"/>
              </a:buClr>
              <a:buNone/>
            </a:pPr>
            <a:r>
              <a:rPr lang="en-US" sz="2000" i="1" dirty="0" smtClean="0"/>
              <a:t>Key Question: How can we provide a sustainable approach to protecting the rights of Children, especially OVCs?</a:t>
            </a:r>
          </a:p>
          <a:p>
            <a:pPr>
              <a:lnSpc>
                <a:spcPct val="90000"/>
              </a:lnSpc>
              <a:buClr>
                <a:srgbClr val="A3A274"/>
              </a:buClr>
              <a:buNone/>
            </a:pPr>
            <a:endParaRPr lang="en-US" sz="1200" i="1" dirty="0" smtClean="0"/>
          </a:p>
          <a:p>
            <a:pPr lvl="0">
              <a:lnSpc>
                <a:spcPct val="90000"/>
              </a:lnSpc>
              <a:buClr>
                <a:srgbClr val="A3A274"/>
              </a:buClr>
            </a:pPr>
            <a:r>
              <a:rPr lang="en-US" sz="1800" dirty="0" smtClean="0">
                <a:solidFill>
                  <a:srgbClr val="000000"/>
                </a:solidFill>
                <a:cs typeface="Times New Roman" pitchFamily="18" charset="0"/>
              </a:rPr>
              <a:t>The COPE model promotes child protection through linkages to existing community support structures that provide essential needs and services using:</a:t>
            </a:r>
          </a:p>
          <a:p>
            <a:pPr lvl="0">
              <a:lnSpc>
                <a:spcPct val="90000"/>
              </a:lnSpc>
              <a:buClr>
                <a:srgbClr val="A3A274"/>
              </a:buClr>
              <a:buNone/>
            </a:pPr>
            <a:r>
              <a:rPr lang="en-US" dirty="0" smtClean="0">
                <a:solidFill>
                  <a:srgbClr val="000000"/>
                </a:solidFill>
                <a:cs typeface="Times New Roman" pitchFamily="18" charset="0"/>
              </a:rPr>
              <a:t>   	</a:t>
            </a:r>
            <a:r>
              <a:rPr lang="en-US" sz="1600" dirty="0" smtClean="0">
                <a:solidFill>
                  <a:srgbClr val="000000"/>
                </a:solidFill>
                <a:cs typeface="Times New Roman" pitchFamily="18" charset="0"/>
              </a:rPr>
              <a:t>-Community Care Committees</a:t>
            </a:r>
          </a:p>
          <a:p>
            <a:pPr lvl="0">
              <a:lnSpc>
                <a:spcPct val="90000"/>
              </a:lnSpc>
              <a:buClr>
                <a:srgbClr val="A3A274"/>
              </a:buClr>
              <a:buNone/>
            </a:pPr>
            <a:r>
              <a:rPr lang="en-US" sz="1600" dirty="0" smtClean="0">
                <a:solidFill>
                  <a:srgbClr val="000000"/>
                </a:solidFill>
                <a:cs typeface="Times New Roman" pitchFamily="18" charset="0"/>
              </a:rPr>
              <a:t>    		-OVC Committees</a:t>
            </a:r>
          </a:p>
          <a:p>
            <a:pPr lvl="0">
              <a:lnSpc>
                <a:spcPct val="90000"/>
              </a:lnSpc>
              <a:buClr>
                <a:srgbClr val="A3A274"/>
              </a:buClr>
              <a:buNone/>
            </a:pPr>
            <a:r>
              <a:rPr lang="en-US" sz="1600" dirty="0" smtClean="0">
                <a:solidFill>
                  <a:srgbClr val="000000"/>
                </a:solidFill>
                <a:cs typeface="Times New Roman" pitchFamily="18" charset="0"/>
              </a:rPr>
              <a:t>  		-Service Corps Volunteers</a:t>
            </a:r>
          </a:p>
          <a:p>
            <a:pPr lvl="0">
              <a:lnSpc>
                <a:spcPct val="90000"/>
              </a:lnSpc>
              <a:buClr>
                <a:srgbClr val="A3A274"/>
              </a:buClr>
              <a:buNone/>
            </a:pPr>
            <a:r>
              <a:rPr lang="en-US" sz="1600" dirty="0" smtClean="0">
                <a:solidFill>
                  <a:srgbClr val="000000"/>
                </a:solidFill>
                <a:cs typeface="Times New Roman" pitchFamily="18" charset="0"/>
              </a:rPr>
              <a:t>     	-Governmental Focal Point </a:t>
            </a:r>
            <a:endParaRPr lang="en-US" sz="1600" kern="1200" dirty="0" smtClean="0">
              <a:solidFill>
                <a:srgbClr val="000000"/>
              </a:solidFill>
            </a:endParaRPr>
          </a:p>
          <a:p>
            <a:pPr>
              <a:lnSpc>
                <a:spcPct val="80000"/>
              </a:lnSpc>
            </a:pPr>
            <a:endParaRPr lang="en-US" sz="1200" dirty="0" smtClean="0"/>
          </a:p>
          <a:p>
            <a:pPr>
              <a:lnSpc>
                <a:spcPct val="80000"/>
              </a:lnSpc>
            </a:pPr>
            <a:r>
              <a:rPr lang="en-US" sz="1800" dirty="0" err="1" smtClean="0"/>
              <a:t>Africare</a:t>
            </a:r>
            <a:r>
              <a:rPr lang="en-US" sz="1800" dirty="0" smtClean="0"/>
              <a:t> trains community-based volunteers, who form Community Caregiver Committees (CCCs) to provide children and communities with information, skills and knowledge to ensure the provision of child protection and care</a:t>
            </a:r>
          </a:p>
          <a:p>
            <a:pPr>
              <a:lnSpc>
                <a:spcPct val="80000"/>
              </a:lnSpc>
            </a:pPr>
            <a:endParaRPr lang="en-US" sz="1200" dirty="0" smtClean="0"/>
          </a:p>
          <a:p>
            <a:pPr>
              <a:lnSpc>
                <a:spcPct val="80000"/>
              </a:lnSpc>
              <a:buClr>
                <a:srgbClr val="A3A274"/>
              </a:buClr>
            </a:pPr>
            <a:r>
              <a:rPr lang="en-US" sz="1800" dirty="0" smtClean="0">
                <a:solidFill>
                  <a:srgbClr val="000000"/>
                </a:solidFill>
              </a:rPr>
              <a:t>Media (</a:t>
            </a:r>
            <a:r>
              <a:rPr lang="en-US" sz="1800" dirty="0" smtClean="0"/>
              <a:t>community radio, media outlets) </a:t>
            </a:r>
            <a:r>
              <a:rPr lang="en-US" sz="1800" dirty="0" smtClean="0">
                <a:solidFill>
                  <a:srgbClr val="000000"/>
                </a:solidFill>
              </a:rPr>
              <a:t>is also used </a:t>
            </a:r>
            <a:r>
              <a:rPr lang="en-US" sz="1800" dirty="0" smtClean="0"/>
              <a:t>to sensitize communities and </a:t>
            </a:r>
            <a:r>
              <a:rPr lang="en-US" sz="1800" dirty="0" smtClean="0">
                <a:solidFill>
                  <a:srgbClr val="000000"/>
                </a:solidFill>
              </a:rPr>
              <a:t>disseminate information </a:t>
            </a:r>
            <a:r>
              <a:rPr lang="en-US" sz="1800" dirty="0" smtClean="0"/>
              <a:t>on key issues relating to child rights and protection </a:t>
            </a:r>
            <a:r>
              <a:rPr lang="en-US" sz="1800" dirty="0" smtClean="0">
                <a:solidFill>
                  <a:srgbClr val="000000"/>
                </a:solidFill>
              </a:rPr>
              <a:t>and empower the most vulnerable members of society</a:t>
            </a:r>
          </a:p>
          <a:p>
            <a:pPr>
              <a:lnSpc>
                <a:spcPct val="80000"/>
              </a:lnSpc>
            </a:pPr>
            <a:endParaRPr lang="en-US" sz="1800" dirty="0" smtClean="0"/>
          </a:p>
          <a:p>
            <a:pPr>
              <a:lnSpc>
                <a:spcPct val="80000"/>
              </a:lnSpc>
            </a:pPr>
            <a:endParaRPr lang="en-US" sz="1800" dirty="0" smtClean="0"/>
          </a:p>
          <a:p>
            <a:pPr>
              <a:lnSpc>
                <a:spcPct val="80000"/>
              </a:lnSpc>
              <a:buFont typeface="Wingdings" pitchFamily="2" charset="2"/>
              <a:buNone/>
            </a:pPr>
            <a:endParaRPr lang="en-US" sz="2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533400" y="1524000"/>
            <a:ext cx="8305800" cy="5334000"/>
          </a:xfrm>
        </p:spPr>
        <p:txBody>
          <a:bodyPr/>
          <a:lstStyle/>
          <a:p>
            <a:pPr>
              <a:lnSpc>
                <a:spcPct val="80000"/>
              </a:lnSpc>
            </a:pPr>
            <a:r>
              <a:rPr lang="en-US" sz="1800" dirty="0" smtClean="0"/>
              <a:t>Direct child involvement in radio presentations and production of community sensitization material by the children themselves, including  songs, poems and drama skits, which are performed live through Community Media Centers (CMCs) as part of these sensitization and awareness campaigns</a:t>
            </a:r>
          </a:p>
          <a:p>
            <a:pPr>
              <a:lnSpc>
                <a:spcPct val="80000"/>
              </a:lnSpc>
            </a:pPr>
            <a:endParaRPr lang="en-US" sz="1800" dirty="0" smtClean="0"/>
          </a:p>
          <a:p>
            <a:pPr>
              <a:lnSpc>
                <a:spcPct val="80000"/>
              </a:lnSpc>
            </a:pPr>
            <a:r>
              <a:rPr lang="en-US" sz="1800" dirty="0" smtClean="0"/>
              <a:t>Partnerships  built with the CMCs and educators in every province to launch a nation-wide advocacy campaign for child rights and protection</a:t>
            </a:r>
          </a:p>
          <a:p>
            <a:pPr>
              <a:lnSpc>
                <a:spcPct val="80000"/>
              </a:lnSpc>
            </a:pPr>
            <a:endParaRPr lang="en-US" sz="1800" dirty="0" smtClean="0"/>
          </a:p>
          <a:p>
            <a:pPr>
              <a:lnSpc>
                <a:spcPct val="80000"/>
              </a:lnSpc>
            </a:pPr>
            <a:r>
              <a:rPr lang="en-US" sz="1800" dirty="0" smtClean="0"/>
              <a:t>The advocacy approach promotes child participation in community development and facilitates the production of outreach material by the children themselves</a:t>
            </a:r>
          </a:p>
          <a:p>
            <a:pPr>
              <a:lnSpc>
                <a:spcPct val="80000"/>
              </a:lnSpc>
            </a:pPr>
            <a:endParaRPr lang="en-US" sz="1800" dirty="0" smtClean="0"/>
          </a:p>
          <a:p>
            <a:pPr>
              <a:lnSpc>
                <a:spcPct val="80000"/>
              </a:lnSpc>
            </a:pPr>
            <a:r>
              <a:rPr lang="en-US" sz="1800" dirty="0" smtClean="0"/>
              <a:t>The community is also capacitated to support OVCs to access essential skills and services, including education, health care, social welfare, vocational skills training and income generation opportunities</a:t>
            </a:r>
          </a:p>
          <a:p>
            <a:pPr>
              <a:lnSpc>
                <a:spcPct val="80000"/>
              </a:lnSpc>
            </a:pPr>
            <a:endParaRPr lang="en-US" sz="2400" dirty="0" smtClean="0"/>
          </a:p>
          <a:p>
            <a:pPr>
              <a:lnSpc>
                <a:spcPct val="80000"/>
              </a:lnSpc>
            </a:pPr>
            <a:endParaRPr lang="pt-PT" sz="2400" dirty="0" smtClean="0"/>
          </a:p>
          <a:p>
            <a:pPr>
              <a:lnSpc>
                <a:spcPct val="80000"/>
              </a:lnSpc>
            </a:pPr>
            <a:endParaRPr lang="en-US" sz="2200" dirty="0" smtClean="0"/>
          </a:p>
          <a:p>
            <a:pPr>
              <a:lnSpc>
                <a:spcPct val="80000"/>
              </a:lnSpc>
            </a:pPr>
            <a:endParaRPr lang="pt-PT" sz="2200" dirty="0" smtClean="0"/>
          </a:p>
          <a:p>
            <a:pPr>
              <a:lnSpc>
                <a:spcPct val="80000"/>
              </a:lnSpc>
            </a:pPr>
            <a:endParaRPr lang="pt-PT" sz="2100" dirty="0" smtClean="0"/>
          </a:p>
          <a:p>
            <a:pPr>
              <a:lnSpc>
                <a:spcPct val="80000"/>
              </a:lnSpc>
              <a:buFont typeface="Wingdings" pitchFamily="2" charset="2"/>
              <a:buNone/>
            </a:pPr>
            <a:endParaRPr lang="en-US" sz="2000" dirty="0" smtClean="0">
              <a:solidFill>
                <a:srgbClr val="FF0000"/>
              </a:solidFill>
            </a:endParaRPr>
          </a:p>
          <a:p>
            <a:pPr>
              <a:lnSpc>
                <a:spcPct val="80000"/>
              </a:lnSpc>
            </a:pPr>
            <a:endParaRPr lang="en-US" sz="2000" dirty="0" smtClean="0"/>
          </a:p>
        </p:txBody>
      </p:sp>
      <p:sp>
        <p:nvSpPr>
          <p:cNvPr id="24579" name="Rectangle 2"/>
          <p:cNvSpPr>
            <a:spLocks noGrp="1" noChangeArrowheads="1"/>
          </p:cNvSpPr>
          <p:nvPr>
            <p:ph type="title"/>
          </p:nvPr>
        </p:nvSpPr>
        <p:spPr>
          <a:xfrm>
            <a:off x="381000" y="228600"/>
            <a:ext cx="8229600" cy="1295400"/>
          </a:xfrm>
        </p:spPr>
        <p:txBody>
          <a:bodyPr/>
          <a:lstStyle/>
          <a:p>
            <a:r>
              <a:rPr lang="pt-PT" sz="3200" dirty="0" smtClean="0"/>
              <a:t>Africare’s COPE Model in </a:t>
            </a:r>
            <a:r>
              <a:rPr lang="en-US" sz="3200" dirty="0" smtClean="0"/>
              <a:t>addressing OVC Child Protection Issues (2)</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dirty="0" smtClean="0"/>
              <a:t>Results</a:t>
            </a:r>
          </a:p>
        </p:txBody>
      </p:sp>
      <p:sp>
        <p:nvSpPr>
          <p:cNvPr id="28675" name="Rectangle 3"/>
          <p:cNvSpPr>
            <a:spLocks noGrp="1" noChangeArrowheads="1"/>
          </p:cNvSpPr>
          <p:nvPr>
            <p:ph type="body" idx="1"/>
          </p:nvPr>
        </p:nvSpPr>
        <p:spPr/>
        <p:txBody>
          <a:bodyPr/>
          <a:lstStyle/>
          <a:p>
            <a:pPr algn="just"/>
            <a:r>
              <a:rPr lang="en-US" sz="1600" dirty="0" smtClean="0">
                <a:cs typeface="Arial" charset="0"/>
              </a:rPr>
              <a:t>Project achieved over 90% retention rates for the OVC enrolled under the COPE project</a:t>
            </a:r>
          </a:p>
          <a:p>
            <a:pPr algn="just"/>
            <a:endParaRPr lang="en-US" sz="1600" dirty="0" smtClean="0">
              <a:cs typeface="Arial" charset="0"/>
            </a:endParaRPr>
          </a:p>
          <a:p>
            <a:pPr algn="just"/>
            <a:r>
              <a:rPr lang="en-US" sz="1600" dirty="0" smtClean="0"/>
              <a:t>The COPE club model led to the development of a nationwide advocacy campaign for child rights and protection in all 11 provinces, involving 70 schools and 35 CMCs</a:t>
            </a:r>
          </a:p>
          <a:p>
            <a:pPr algn="just">
              <a:buNone/>
            </a:pPr>
            <a:endParaRPr lang="en-US" sz="1600" dirty="0" smtClean="0"/>
          </a:p>
          <a:p>
            <a:r>
              <a:rPr lang="en-US" sz="1600" dirty="0" smtClean="0"/>
              <a:t>COPE directly impacted 65,598 OCV and 17,752 caregivers</a:t>
            </a:r>
          </a:p>
          <a:p>
            <a:endParaRPr lang="en-US" sz="1600" dirty="0" smtClean="0"/>
          </a:p>
          <a:p>
            <a:r>
              <a:rPr lang="en-US" sz="1600" dirty="0" smtClean="0"/>
              <a:t>Overall community benefited, not only OVC</a:t>
            </a:r>
          </a:p>
          <a:p>
            <a:endParaRPr lang="pt-PT" sz="1600" dirty="0" smtClean="0"/>
          </a:p>
          <a:p>
            <a:r>
              <a:rPr lang="en-US" sz="1600" dirty="0" smtClean="0"/>
              <a:t>A noticeable decrease seen in stigma and discrimination of OVC, as the focus is not entirely on the orphans, but on meeting the needs of the entire community (i.e. quality education) </a:t>
            </a:r>
          </a:p>
          <a:p>
            <a:endParaRPr lang="en-US" sz="1600" dirty="0" smtClean="0"/>
          </a:p>
          <a:p>
            <a:r>
              <a:rPr lang="en-US" sz="1600" dirty="0" smtClean="0">
                <a:cs typeface="Arial" charset="0"/>
              </a:rPr>
              <a:t>10,608 children vaccinated, ITNs to 30,771 children, and HBC to 960 OVC households</a:t>
            </a:r>
          </a:p>
          <a:p>
            <a:endParaRPr lang="en-US" sz="1600" dirty="0" smtClean="0">
              <a:cs typeface="Arial" charset="0"/>
            </a:endParaRPr>
          </a:p>
          <a:p>
            <a:pPr algn="just"/>
            <a:endParaRPr lang="en-US" sz="1600" dirty="0" smtClean="0">
              <a:cs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fricare Theme">
  <a:themeElements>
    <a:clrScheme name="Level 10">
      <a:dk1>
        <a:srgbClr val="000000"/>
      </a:dk1>
      <a:lt1>
        <a:srgbClr val="E9DCB9"/>
      </a:lt1>
      <a:dk2>
        <a:srgbClr val="CC6600"/>
      </a:dk2>
      <a:lt2>
        <a:srgbClr val="A3A274"/>
      </a:lt2>
      <a:accent1>
        <a:srgbClr val="FFCC00"/>
      </a:accent1>
      <a:accent2>
        <a:srgbClr val="CC9900"/>
      </a:accent2>
      <a:accent3>
        <a:srgbClr val="F2EBD9"/>
      </a:accent3>
      <a:accent4>
        <a:srgbClr val="000000"/>
      </a:accent4>
      <a:accent5>
        <a:srgbClr val="FFE2AA"/>
      </a:accent5>
      <a:accent6>
        <a:srgbClr val="B98A00"/>
      </a:accent6>
      <a:hlink>
        <a:srgbClr val="669900"/>
      </a:hlink>
      <a:folHlink>
        <a:srgbClr val="E9DCB9"/>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Level 9">
        <a:dk1>
          <a:srgbClr val="000000"/>
        </a:dk1>
        <a:lt1>
          <a:srgbClr val="FFFFFF"/>
        </a:lt1>
        <a:dk2>
          <a:srgbClr val="CC6600"/>
        </a:dk2>
        <a:lt2>
          <a:srgbClr val="A3A274"/>
        </a:lt2>
        <a:accent1>
          <a:srgbClr val="FFCC00"/>
        </a:accent1>
        <a:accent2>
          <a:srgbClr val="CC9900"/>
        </a:accent2>
        <a:accent3>
          <a:srgbClr val="FFFFFF"/>
        </a:accent3>
        <a:accent4>
          <a:srgbClr val="000000"/>
        </a:accent4>
        <a:accent5>
          <a:srgbClr val="FFE2AA"/>
        </a:accent5>
        <a:accent6>
          <a:srgbClr val="B98A00"/>
        </a:accent6>
        <a:hlink>
          <a:srgbClr val="669900"/>
        </a:hlink>
        <a:folHlink>
          <a:srgbClr val="E9DCB9"/>
        </a:folHlink>
      </a:clrScheme>
      <a:clrMap bg1="lt1" tx1="dk1" bg2="lt2" tx2="dk2" accent1="accent1" accent2="accent2" accent3="accent3" accent4="accent4" accent5="accent5" accent6="accent6" hlink="hlink" folHlink="folHlink"/>
    </a:extraClrScheme>
    <a:extraClrScheme>
      <a:clrScheme name="Level 10">
        <a:dk1>
          <a:srgbClr val="000000"/>
        </a:dk1>
        <a:lt1>
          <a:srgbClr val="E9DCB9"/>
        </a:lt1>
        <a:dk2>
          <a:srgbClr val="CC6600"/>
        </a:dk2>
        <a:lt2>
          <a:srgbClr val="A3A274"/>
        </a:lt2>
        <a:accent1>
          <a:srgbClr val="FFCC00"/>
        </a:accent1>
        <a:accent2>
          <a:srgbClr val="CC9900"/>
        </a:accent2>
        <a:accent3>
          <a:srgbClr val="F2EBD9"/>
        </a:accent3>
        <a:accent4>
          <a:srgbClr val="000000"/>
        </a:accent4>
        <a:accent5>
          <a:srgbClr val="FFE2AA"/>
        </a:accent5>
        <a:accent6>
          <a:srgbClr val="B98A00"/>
        </a:accent6>
        <a:hlink>
          <a:srgbClr val="669900"/>
        </a:hlink>
        <a:folHlink>
          <a:srgbClr val="E9DCB9"/>
        </a:folHlink>
      </a:clrScheme>
      <a:clrMap bg1="lt1" tx1="dk1" bg2="lt2" tx2="dk2" accent1="accent1" accent2="accent2" accent3="accent3" accent4="accent4" accent5="accent5" accent6="accent6" hlink="hlink" folHlink="folHlink"/>
    </a:extraClrScheme>
    <a:extraClrScheme>
      <a:clrScheme name="Level 11">
        <a:dk1>
          <a:srgbClr val="000000"/>
        </a:dk1>
        <a:lt1>
          <a:srgbClr val="E9DCB9"/>
        </a:lt1>
        <a:dk2>
          <a:srgbClr val="C46200"/>
        </a:dk2>
        <a:lt2>
          <a:srgbClr val="A3A274"/>
        </a:lt2>
        <a:accent1>
          <a:srgbClr val="FFCC00"/>
        </a:accent1>
        <a:accent2>
          <a:srgbClr val="CC9900"/>
        </a:accent2>
        <a:accent3>
          <a:srgbClr val="F2EBD9"/>
        </a:accent3>
        <a:accent4>
          <a:srgbClr val="000000"/>
        </a:accent4>
        <a:accent5>
          <a:srgbClr val="FFE2AA"/>
        </a:accent5>
        <a:accent6>
          <a:srgbClr val="B98A00"/>
        </a:accent6>
        <a:hlink>
          <a:srgbClr val="669900"/>
        </a:hlink>
        <a:folHlink>
          <a:srgbClr val="E9DCB9"/>
        </a:folHlink>
      </a:clrScheme>
      <a:clrMap bg1="lt1" tx1="dk1" bg2="lt2" tx2="dk2" accent1="accent1" accent2="accent2" accent3="accent3" accent4="accent4" accent5="accent5" accent6="accent6" hlink="hlink" folHlink="folHlink"/>
    </a:extraClrScheme>
    <a:extraClrScheme>
      <a:clrScheme name="Level 12">
        <a:dk1>
          <a:srgbClr val="000000"/>
        </a:dk1>
        <a:lt1>
          <a:srgbClr val="E9DCB9"/>
        </a:lt1>
        <a:dk2>
          <a:srgbClr val="A3A274"/>
        </a:dk2>
        <a:lt2>
          <a:srgbClr val="A3A274"/>
        </a:lt2>
        <a:accent1>
          <a:srgbClr val="FFCC00"/>
        </a:accent1>
        <a:accent2>
          <a:srgbClr val="CC9900"/>
        </a:accent2>
        <a:accent3>
          <a:srgbClr val="F2EBD9"/>
        </a:accent3>
        <a:accent4>
          <a:srgbClr val="000000"/>
        </a:accent4>
        <a:accent5>
          <a:srgbClr val="FFE2AA"/>
        </a:accent5>
        <a:accent6>
          <a:srgbClr val="B98A00"/>
        </a:accent6>
        <a:hlink>
          <a:srgbClr val="669900"/>
        </a:hlink>
        <a:folHlink>
          <a:srgbClr val="E9DCB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3733</TotalTime>
  <Words>1202</Words>
  <Application>Microsoft Office PowerPoint</Application>
  <PresentationFormat>Bildspel på skärmen (4:3)</PresentationFormat>
  <Paragraphs>148</Paragraphs>
  <Slides>15</Slides>
  <Notes>15</Notes>
  <HiddenSlides>0</HiddenSlides>
  <MMClips>0</MMClips>
  <ScaleCrop>false</ScaleCrop>
  <HeadingPairs>
    <vt:vector size="4" baseType="variant">
      <vt:variant>
        <vt:lpstr>Tema</vt:lpstr>
      </vt:variant>
      <vt:variant>
        <vt:i4>1</vt:i4>
      </vt:variant>
      <vt:variant>
        <vt:lpstr>Bildrubriker</vt:lpstr>
      </vt:variant>
      <vt:variant>
        <vt:i4>15</vt:i4>
      </vt:variant>
    </vt:vector>
  </HeadingPairs>
  <TitlesOfParts>
    <vt:vector size="16" baseType="lpstr">
      <vt:lpstr>Africare Theme</vt:lpstr>
      <vt:lpstr>PowerPoint-presentation</vt:lpstr>
      <vt:lpstr>Flora’s Story</vt:lpstr>
      <vt:lpstr>Introduction &amp; Contextual Framework</vt:lpstr>
      <vt:lpstr>The Mozambican Case</vt:lpstr>
      <vt:lpstr>The Mozambican Case (2)</vt:lpstr>
      <vt:lpstr>Africare’s COPE Model - Integrated Approach</vt:lpstr>
      <vt:lpstr>Africare’s COPE Model in addressing OVC Child Protection Issues </vt:lpstr>
      <vt:lpstr>Africare’s COPE Model in addressing OVC Child Protection Issues (2)</vt:lpstr>
      <vt:lpstr>Results</vt:lpstr>
      <vt:lpstr>Results-2</vt:lpstr>
      <vt:lpstr>Next Steps</vt:lpstr>
      <vt:lpstr>Lessons Learned</vt:lpstr>
      <vt:lpstr>Challenges</vt:lpstr>
      <vt:lpstr>Conclusion</vt:lpstr>
      <vt:lpstr>Thank You!</vt:lpstr>
    </vt:vector>
  </TitlesOfParts>
  <Company>AFRICARE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ohhaintern</dc:creator>
  <cp:lastModifiedBy>Santino Zhakata</cp:lastModifiedBy>
  <cp:revision>212</cp:revision>
  <dcterms:created xsi:type="dcterms:W3CDTF">2006-08-08T15:23:10Z</dcterms:created>
  <dcterms:modified xsi:type="dcterms:W3CDTF">2014-02-08T17:25:08Z</dcterms:modified>
</cp:coreProperties>
</file>